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9162982abc_3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9162982abc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Spartan Superway already has functioning bogies and a controller logic running on a small scale prototype. With this prototypes, the IoT team will be able to test all the code developed for the dashboard, bogie and the intelligent track.</a:t>
            </a:r>
            <a:endParaRPr/>
          </a:p>
          <a:p>
            <a:pPr marL="0" lvl="0" indent="0" algn="l" rtl="0">
              <a:spcBef>
                <a:spcPts val="0"/>
              </a:spcBef>
              <a:spcAft>
                <a:spcPts val="0"/>
              </a:spcAft>
              <a:buNone/>
            </a:pPr>
            <a:endParaRPr/>
          </a:p>
          <a:p>
            <a:pPr marL="0" lvl="0" indent="0" algn="l" rtl="0">
              <a:spcBef>
                <a:spcPts val="0"/>
              </a:spcBef>
              <a:spcAft>
                <a:spcPts val="0"/>
              </a:spcAft>
              <a:buNone/>
            </a:pPr>
            <a:r>
              <a:rPr lang="en"/>
              <a:t>Progress until now:</a:t>
            </a:r>
            <a:endParaRPr/>
          </a:p>
          <a:p>
            <a:pPr marL="457200" lvl="0" indent="-298450" algn="l" rtl="0">
              <a:spcBef>
                <a:spcPts val="0"/>
              </a:spcBef>
              <a:spcAft>
                <a:spcPts val="0"/>
              </a:spcAft>
              <a:buSzPts val="1100"/>
              <a:buChar char="●"/>
            </a:pPr>
            <a:r>
              <a:rPr lang="en"/>
              <a:t>No progress on the creation of a GUI other than AutoFlow, since remote monitoring is a new section for the Spartan Superway overall;</a:t>
            </a:r>
            <a:endParaRPr/>
          </a:p>
          <a:p>
            <a:pPr marL="457200" lvl="0" indent="-298450" algn="l" rtl="0">
              <a:spcBef>
                <a:spcPts val="0"/>
              </a:spcBef>
              <a:spcAft>
                <a:spcPts val="0"/>
              </a:spcAft>
              <a:buSzPts val="1100"/>
              <a:buChar char="●"/>
            </a:pPr>
            <a:r>
              <a:rPr lang="en"/>
              <a:t>But there is progress in the bogie control program (video of switching bogie in suitcase model)</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9162982abc_3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9162982abc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Script: </a:t>
            </a:r>
            <a:endParaRPr/>
          </a:p>
          <a:p>
            <a:pPr marL="0" lvl="0" indent="0" algn="l" rtl="0">
              <a:spcBef>
                <a:spcPts val="0"/>
              </a:spcBef>
              <a:spcAft>
                <a:spcPts val="0"/>
              </a:spcAft>
              <a:buNone/>
            </a:pPr>
            <a:r>
              <a:rPr lang="en"/>
              <a:t>Finally, the IoT team will deliver a complete online dashboard, that allows the operator to control the bogies remotely and that shows all relevant data in real time. In addition, the IoT team will provide the control logic behind each bogie and the track, making sure to take into consideration: collision avoidance, bogie tracking, switching logic and communication over cloud. </a:t>
            </a:r>
            <a:endParaRPr/>
          </a:p>
          <a:p>
            <a:pPr marL="0" lvl="0" indent="0" algn="l" rtl="0">
              <a:spcBef>
                <a:spcPts val="0"/>
              </a:spcBef>
              <a:spcAft>
                <a:spcPts val="0"/>
              </a:spcAft>
              <a:buNone/>
            </a:pPr>
            <a:endParaRPr/>
          </a:p>
          <a:p>
            <a:pPr marL="0" lvl="0" indent="0" algn="l" rtl="0">
              <a:spcBef>
                <a:spcPts val="0"/>
              </a:spcBef>
              <a:spcAft>
                <a:spcPts val="0"/>
              </a:spcAft>
              <a:buNone/>
            </a:pPr>
            <a:r>
              <a:rPr lang="en"/>
              <a:t>Final goals &amp; expectations</a:t>
            </a:r>
            <a:endParaRPr/>
          </a:p>
          <a:p>
            <a:pPr marL="457200" lvl="0" indent="-298450" algn="l" rtl="0">
              <a:spcBef>
                <a:spcPts val="0"/>
              </a:spcBef>
              <a:spcAft>
                <a:spcPts val="0"/>
              </a:spcAft>
              <a:buSzPts val="1100"/>
              <a:buChar char="●"/>
            </a:pPr>
            <a:r>
              <a:rPr lang="en"/>
              <a:t>Complete dashboard with real-time data;</a:t>
            </a:r>
            <a:endParaRPr/>
          </a:p>
          <a:p>
            <a:pPr marL="457200" lvl="0" indent="-298450" algn="l" rtl="0">
              <a:spcBef>
                <a:spcPts val="0"/>
              </a:spcBef>
              <a:spcAft>
                <a:spcPts val="0"/>
              </a:spcAft>
              <a:buSzPts val="1100"/>
              <a:buChar char="●"/>
            </a:pPr>
            <a:r>
              <a:rPr lang="en"/>
              <a:t>Remote control of bogies;</a:t>
            </a:r>
            <a:endParaRPr/>
          </a:p>
          <a:p>
            <a:pPr marL="457200" lvl="0" indent="-298450" algn="l" rtl="0">
              <a:spcBef>
                <a:spcPts val="0"/>
              </a:spcBef>
              <a:spcAft>
                <a:spcPts val="0"/>
              </a:spcAft>
              <a:buSzPts val="1100"/>
              <a:buChar char="●"/>
            </a:pPr>
            <a:r>
              <a:rPr lang="en"/>
              <a:t>Working bogie/track logic (with multiple bogies on the track);</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9162982abc_3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9162982abc_3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9162982abc_1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9162982abc_1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9162982abc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9162982ab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9162982abc_4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9162982abc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Mech Design in creating overall layout of track, including switch section. Mechatronics in implementing the sensors into the track for various functions. Knowledge of mechanics of materials, programming, and CADing in Solidworks (parts, assemblys, drawings) are recommended. FEA analysis must also be done for sections of the track, and possibly the entire track a whole. FEA can be done using any software, but ANSYS and Soldiworks are encouraged.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9162982abc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9162982abc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design must be in close conjunction with the switch arm team and their design. The Y switch and switch arm designs have to compliment each other in a flawless way. Work with the switch arm team to ensure that any points of failure are discussed and accounted for by both teams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9162982abc_1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9162982abc_1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only constraints to the sensors are cost and effectiveness. Obviously sensors too expensive will be rejected, but cheap, unreliable sensors will also be dissuaded. Other than that, be creative with what sensors to use. Think about the logic for the sensors code and how it can be implemented or changed for the goals of the track. These sensors should also be connected by a harnness that can easily be installed onto the track. Think of the sensors working like google maps or air traffic control.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9162982abc_4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9162982abc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Try to avoid designs that can only be used in one orientation. Of course specific components will only fit one design, but use those specific components to build an assembly that can be interchangeable. Also, think about where each component can be found. Designing with all 2x4 pieces of wood would be great because they are cheap and easy to come by at any lumber yard. A 1¼” x 3⅔” piece can be made from a 2x4, but takes time and work to get it to that specific size. Less specific parts, more common parts.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9162982abc_4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9162982abc_4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9162982abc_1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9162982abc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Script: Thank Greg,</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9162982abc_1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9162982abc_1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9162982abc_5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9162982abc_5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9162982abc_5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9162982abc_5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9162982abc_5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9162982abc_5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9162982abc_5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9162982abc_5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9162982abc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9162982ab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9162982abc_1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9162982abc_1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9162982abc_5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9162982abc_5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9162982abc_5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9162982abc_5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9162982abc_5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9162982abc_5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911a0af2e9_19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911a0af2e9_19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Script: Thank Greg,</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911a0aefda_1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911a0aefda_1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9162982abc_1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9162982abc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9162982abc_1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9162982abc_1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9162982abc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9162982ab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Insert CAD of bogie here as example of mechanical design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9162982abc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9162982ab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9162982abc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9162982abc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9162982abc_1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9162982abc_1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911a0aefda_7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911a0aefda_7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911a0aefda_7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911a0aefda_7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Fade in slides transition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911a0aefda_12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911a0aefda_1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911a0af2e9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911a0af2e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911a0af2e9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911a0af2e9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Script: Thank Greg,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9162982abc_3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9162982abc_3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 Slide</a:t>
            </a:r>
            <a:endParaRPr/>
          </a:p>
          <a:p>
            <a:pPr marL="0" lvl="0" indent="0" algn="l" rtl="0">
              <a:spcBef>
                <a:spcPts val="0"/>
              </a:spcBef>
              <a:spcAft>
                <a:spcPts val="0"/>
              </a:spcAft>
              <a:buNone/>
            </a:pPr>
            <a:r>
              <a:rPr lang="en"/>
              <a:t>Project scope and why it is important:</a:t>
            </a:r>
            <a:endParaRPr/>
          </a:p>
          <a:p>
            <a:pPr marL="457200" lvl="0" indent="-298450" algn="l" rtl="0">
              <a:spcBef>
                <a:spcPts val="0"/>
              </a:spcBef>
              <a:spcAft>
                <a:spcPts val="0"/>
              </a:spcAft>
              <a:buSzPts val="1100"/>
              <a:buChar char="●"/>
            </a:pPr>
            <a:r>
              <a:rPr lang="en"/>
              <a:t>Integrate sensors included in bogie and track, by writing the overall code;</a:t>
            </a:r>
            <a:endParaRPr/>
          </a:p>
          <a:p>
            <a:pPr marL="457200" lvl="0" indent="-298450" algn="l" rtl="0">
              <a:spcBef>
                <a:spcPts val="0"/>
              </a:spcBef>
              <a:spcAft>
                <a:spcPts val="0"/>
              </a:spcAft>
              <a:buSzPts val="1100"/>
              <a:buChar char="●"/>
            </a:pPr>
            <a:r>
              <a:rPr lang="en"/>
              <a:t>Create a dashboard to display all the data;</a:t>
            </a:r>
            <a:endParaRPr/>
          </a:p>
          <a:p>
            <a:pPr marL="457200" lvl="0" indent="-298450" algn="l" rtl="0">
              <a:spcBef>
                <a:spcPts val="0"/>
              </a:spcBef>
              <a:spcAft>
                <a:spcPts val="0"/>
              </a:spcAft>
              <a:buSzPts val="1100"/>
              <a:buChar char="●"/>
            </a:pPr>
            <a:r>
              <a:rPr lang="en"/>
              <a:t>Successfully control bogies remotely (MQTT);</a:t>
            </a:r>
            <a:endParaRPr/>
          </a:p>
          <a:p>
            <a:pPr marL="457200" lvl="0" indent="-298450" algn="l" rtl="0">
              <a:spcBef>
                <a:spcPts val="0"/>
              </a:spcBef>
              <a:spcAft>
                <a:spcPts val="0"/>
              </a:spcAft>
              <a:buSzPts val="1100"/>
              <a:buChar char="●"/>
            </a:pPr>
            <a:r>
              <a:rPr lang="en"/>
              <a:t>Create logic behind bogie control (collision avoidance and switching);</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9162982abc_1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9162982abc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Script: As the IoT team, we are the foundation for the other projects here at Spartan Superway. As a result, we have many tasks and responsibilities that we have broken down into three categories: Software, Dashboard, and Sensor Integration/Fusion. The dashboard is at the center of the project since the rest of the project revolves around it. As Logan went into earlier, the dashboard is for a user to communicate to the bogie and track sensors while they give data back for the user to interpret and make decisions. On the left is the software category. This is where the IoT team programs the bogie/track sensors as well as create the logic for the microcontroller and create the dashboard itself. The microcontroller the IoT team uses is the ESP32, which is able to use WiFi</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9162982ab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9162982ab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Script: West Virginia University has a working Private Rapid Transit system with a control room and a dashboard. Their room is a great example of what we are looking for from the IoT team, but instead of having physical buttons and LED lights, the idea is to implement this dashboard and sensors data on a web server or phone application.</a:t>
            </a:r>
            <a:endParaRPr/>
          </a:p>
          <a:p>
            <a:pPr marL="0" lvl="0" indent="0" algn="l" rtl="0">
              <a:spcBef>
                <a:spcPts val="0"/>
              </a:spcBef>
              <a:spcAft>
                <a:spcPts val="0"/>
              </a:spcAft>
              <a:buNone/>
            </a:pPr>
            <a:endParaRPr/>
          </a:p>
          <a:p>
            <a:pPr marL="0" lvl="0" indent="0" algn="l" rtl="0">
              <a:spcBef>
                <a:spcPts val="0"/>
              </a:spcBef>
              <a:spcAft>
                <a:spcPts val="0"/>
              </a:spcAft>
              <a:buNone/>
            </a:pPr>
            <a:r>
              <a:rPr lang="en"/>
              <a:t>Example of Control system for WVU PRT</a:t>
            </a:r>
            <a:endParaRPr/>
          </a:p>
          <a:p>
            <a:pPr marL="0" lvl="0" indent="0" algn="l" rtl="0">
              <a:spcBef>
                <a:spcPts val="0"/>
              </a:spcBef>
              <a:spcAft>
                <a:spcPts val="0"/>
              </a:spcAft>
              <a:buNone/>
            </a:pPr>
            <a:r>
              <a:rPr lang="en"/>
              <a:t>Different because our system will not be hardware, will be through web/app</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9162982abc_1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9162982abc_1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IoT team manages mechatronic systems, system programming and communication protocols. Our members will learn skills in all these areas. For example, the IoT team will work with sensors, microcontrollers, hub motors and actuators. The team will develop the controller logic, the web/app dashboard and the sensor integration. In addition, the IoT team will learn to work with wireless, serial and analog communication.</a:t>
            </a:r>
            <a:endParaRPr/>
          </a:p>
          <a:p>
            <a:pPr marL="0" lvl="0" indent="0" algn="l" rtl="0">
              <a:spcBef>
                <a:spcPts val="0"/>
              </a:spcBef>
              <a:spcAft>
                <a:spcPts val="0"/>
              </a:spcAft>
              <a:buNone/>
            </a:pPr>
            <a:endParaRPr/>
          </a:p>
          <a:p>
            <a:pPr marL="0" lvl="0" indent="0" algn="l" rtl="0">
              <a:spcBef>
                <a:spcPts val="0"/>
              </a:spcBef>
              <a:spcAft>
                <a:spcPts val="0"/>
              </a:spcAft>
              <a:buNone/>
            </a:pPr>
            <a:r>
              <a:rPr lang="en"/>
              <a:t>Skills and instruments:</a:t>
            </a:r>
            <a:endParaRPr/>
          </a:p>
          <a:p>
            <a:pPr marL="457200" lvl="0" indent="-298450" algn="l" rtl="0">
              <a:spcBef>
                <a:spcPts val="0"/>
              </a:spcBef>
              <a:spcAft>
                <a:spcPts val="0"/>
              </a:spcAft>
              <a:buSzPts val="1100"/>
              <a:buChar char="●"/>
            </a:pPr>
            <a:r>
              <a:rPr lang="en"/>
              <a:t>Mechatronic systems (MCU, drivers, motors, sensors);</a:t>
            </a:r>
            <a:endParaRPr/>
          </a:p>
          <a:p>
            <a:pPr marL="457200" lvl="0" indent="-298450" algn="l" rtl="0">
              <a:spcBef>
                <a:spcPts val="0"/>
              </a:spcBef>
              <a:spcAft>
                <a:spcPts val="0"/>
              </a:spcAft>
              <a:buSzPts val="1100"/>
              <a:buChar char="●"/>
            </a:pPr>
            <a:r>
              <a:rPr lang="en"/>
              <a:t>Programming (MCU &amp; GUI);</a:t>
            </a:r>
            <a:endParaRPr/>
          </a:p>
          <a:p>
            <a:pPr marL="914400" lvl="1" indent="-298450" algn="l" rtl="0">
              <a:spcBef>
                <a:spcPts val="0"/>
              </a:spcBef>
              <a:spcAft>
                <a:spcPts val="0"/>
              </a:spcAft>
              <a:buSzPts val="1100"/>
              <a:buChar char="○"/>
            </a:pPr>
            <a:r>
              <a:rPr lang="en"/>
              <a:t>Controller logic:</a:t>
            </a:r>
            <a:endParaRPr/>
          </a:p>
          <a:p>
            <a:pPr marL="1371600" lvl="2" indent="-298450" algn="l" rtl="0">
              <a:spcBef>
                <a:spcPts val="0"/>
              </a:spcBef>
              <a:spcAft>
                <a:spcPts val="0"/>
              </a:spcAft>
              <a:buSzPts val="1100"/>
              <a:buChar char="■"/>
            </a:pPr>
            <a:r>
              <a:rPr lang="en"/>
              <a:t>Collision avoidance</a:t>
            </a:r>
            <a:endParaRPr/>
          </a:p>
          <a:p>
            <a:pPr marL="1371600" lvl="2" indent="-298450" algn="l" rtl="0">
              <a:spcBef>
                <a:spcPts val="0"/>
              </a:spcBef>
              <a:spcAft>
                <a:spcPts val="0"/>
              </a:spcAft>
              <a:buSzPts val="1100"/>
              <a:buChar char="■"/>
            </a:pPr>
            <a:r>
              <a:rPr lang="en"/>
              <a:t>Switching logic</a:t>
            </a:r>
            <a:endParaRPr/>
          </a:p>
          <a:p>
            <a:pPr marL="914400" lvl="1" indent="-298450" algn="l" rtl="0">
              <a:spcBef>
                <a:spcPts val="0"/>
              </a:spcBef>
              <a:spcAft>
                <a:spcPts val="0"/>
              </a:spcAft>
              <a:buSzPts val="1100"/>
              <a:buChar char="○"/>
            </a:pPr>
            <a:r>
              <a:rPr lang="en"/>
              <a:t>Web/App Dashboard (GUI)</a:t>
            </a:r>
            <a:endParaRPr/>
          </a:p>
          <a:p>
            <a:pPr marL="914400" lvl="1" indent="-298450" algn="l" rtl="0">
              <a:spcBef>
                <a:spcPts val="0"/>
              </a:spcBef>
              <a:spcAft>
                <a:spcPts val="0"/>
              </a:spcAft>
              <a:buSzPts val="1100"/>
              <a:buChar char="○"/>
            </a:pPr>
            <a:r>
              <a:rPr lang="en"/>
              <a:t>Sensor Integration</a:t>
            </a:r>
            <a:endParaRPr/>
          </a:p>
          <a:p>
            <a:pPr marL="1371600" lvl="2" indent="-298450" algn="l" rtl="0">
              <a:spcBef>
                <a:spcPts val="0"/>
              </a:spcBef>
              <a:spcAft>
                <a:spcPts val="0"/>
              </a:spcAft>
              <a:buSzPts val="1100"/>
              <a:buChar char="■"/>
            </a:pPr>
            <a:r>
              <a:rPr lang="en"/>
              <a:t>Integrate sensors in the track and bogie with code</a:t>
            </a:r>
            <a:endParaRPr/>
          </a:p>
          <a:p>
            <a:pPr marL="914400" lvl="1" indent="-298450" algn="l" rtl="0">
              <a:spcBef>
                <a:spcPts val="0"/>
              </a:spcBef>
              <a:spcAft>
                <a:spcPts val="0"/>
              </a:spcAft>
              <a:buSzPts val="1100"/>
              <a:buChar char="○"/>
            </a:pPr>
            <a:r>
              <a:rPr lang="en"/>
              <a:t>Data analysis</a:t>
            </a:r>
            <a:endParaRPr/>
          </a:p>
          <a:p>
            <a:pPr marL="457200" lvl="0" indent="-298450" algn="l" rtl="0">
              <a:spcBef>
                <a:spcPts val="0"/>
              </a:spcBef>
              <a:spcAft>
                <a:spcPts val="0"/>
              </a:spcAft>
              <a:buSzPts val="1100"/>
              <a:buChar char="●"/>
            </a:pPr>
            <a:r>
              <a:rPr lang="en"/>
              <a:t>Communication (Mosquitto &amp; Serial communication)</a:t>
            </a:r>
            <a:endParaRPr/>
          </a:p>
          <a:p>
            <a:pPr marL="914400" lvl="1" indent="-298450" algn="l" rtl="0">
              <a:spcBef>
                <a:spcPts val="0"/>
              </a:spcBef>
              <a:spcAft>
                <a:spcPts val="0"/>
              </a:spcAft>
              <a:buSzPts val="1100"/>
              <a:buChar char="○"/>
            </a:pPr>
            <a:r>
              <a:rPr lang="en"/>
              <a:t>bogie/track + dashboard (MQTT)</a:t>
            </a:r>
            <a:endParaRPr/>
          </a:p>
          <a:p>
            <a:pPr marL="914400" lvl="1" indent="-298450" algn="l" rtl="0">
              <a:spcBef>
                <a:spcPts val="0"/>
              </a:spcBef>
              <a:spcAft>
                <a:spcPts val="0"/>
              </a:spcAft>
              <a:buSzPts val="1100"/>
              <a:buChar char="○"/>
            </a:pPr>
            <a:r>
              <a:rPr lang="en"/>
              <a:t>Controllers in the same bogie (VESC and ESP32 - UART)</a:t>
            </a:r>
            <a:endParaRPr/>
          </a:p>
          <a:p>
            <a:pPr marL="914400" lvl="1" indent="-298450" algn="l" rtl="0">
              <a:spcBef>
                <a:spcPts val="0"/>
              </a:spcBef>
              <a:spcAft>
                <a:spcPts val="0"/>
              </a:spcAft>
              <a:buSzPts val="1100"/>
              <a:buChar char="○"/>
            </a:pPr>
            <a:r>
              <a:rPr lang="en"/>
              <a:t>Bogie + bogie (MQTT)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8.gif"/><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hyperlink" Target="http://drive.google.com/file/d/1tQ6MeoL1G92dNnEycPA-WhSzRkHyefSx/view" TargetMode="Externa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8.gif"/><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hyperlink" Target="http://drive.google.com/file/d/1AVixLKyNSLIp6EV1YEOx8ss1bqyojXh6/view"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6.jpg"/><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jpg"/></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0.gif"/></Relationships>
</file>

<file path=ppt/slides/_rels/slide37.xml.rels><?xml version="1.0" encoding="UTF-8" standalone="yes"?>
<Relationships xmlns="http://schemas.openxmlformats.org/package/2006/relationships"><Relationship Id="rId3" Type="http://schemas.openxmlformats.org/officeDocument/2006/relationships/hyperlink" Target="http://drive.google.com/file/d/1z0ubTiEKWKcBrK_QCvodueRZeZdxuRaK/view"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64.jpg"/><Relationship Id="rId4" Type="http://schemas.openxmlformats.org/officeDocument/2006/relationships/image" Target="../media/image63.jp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mt="29000"/>
          </a:blip>
          <a:stretch>
            <a:fillRect/>
          </a:stretch>
        </p:blipFill>
        <p:spPr>
          <a:xfrm>
            <a:off x="0" y="45388"/>
            <a:ext cx="9144000" cy="5052725"/>
          </a:xfrm>
          <a:prstGeom prst="rect">
            <a:avLst/>
          </a:prstGeom>
          <a:noFill/>
          <a:ln>
            <a:noFill/>
          </a:ln>
        </p:spPr>
      </p:pic>
      <p:sp>
        <p:nvSpPr>
          <p:cNvPr id="55" name="Google Shape;55;p13"/>
          <p:cNvSpPr txBox="1">
            <a:spLocks noGrp="1"/>
          </p:cNvSpPr>
          <p:nvPr>
            <p:ph type="ctrTitle"/>
          </p:nvPr>
        </p:nvSpPr>
        <p:spPr>
          <a:xfrm>
            <a:off x="311700"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S.P.A.R.T.A.N Superway</a:t>
            </a:r>
            <a:endParaRPr/>
          </a:p>
        </p:txBody>
      </p:sp>
      <p:sp>
        <p:nvSpPr>
          <p:cNvPr id="56" name="Google Shape;56;p13"/>
          <p:cNvSpPr txBox="1">
            <a:spLocks noGrp="1"/>
          </p:cNvSpPr>
          <p:nvPr>
            <p:ph type="subTitle" idx="1"/>
          </p:nvPr>
        </p:nvSpPr>
        <p:spPr>
          <a:xfrm>
            <a:off x="311700" y="279717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2020-2021 Senior Design Project</a:t>
            </a:r>
            <a:endParaRPr>
              <a:solidFill>
                <a:srgbClr val="FFFFFF"/>
              </a:solidFill>
            </a:endParaRPr>
          </a:p>
        </p:txBody>
      </p:sp>
      <p:sp>
        <p:nvSpPr>
          <p:cNvPr id="57" name="Google Shape;57;p13"/>
          <p:cNvSpPr txBox="1"/>
          <p:nvPr/>
        </p:nvSpPr>
        <p:spPr>
          <a:xfrm>
            <a:off x="311700" y="3850100"/>
            <a:ext cx="8671500" cy="6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900" b="1">
                <a:solidFill>
                  <a:srgbClr val="FFFFFF"/>
                </a:solidFill>
              </a:rPr>
              <a:t> A S</a:t>
            </a:r>
            <a:r>
              <a:rPr lang="en" sz="1900">
                <a:solidFill>
                  <a:srgbClr val="FFFFFF"/>
                </a:solidFill>
              </a:rPr>
              <a:t>olar </a:t>
            </a:r>
            <a:r>
              <a:rPr lang="en" sz="1900" b="1">
                <a:solidFill>
                  <a:srgbClr val="FFFFFF"/>
                </a:solidFill>
              </a:rPr>
              <a:t>P</a:t>
            </a:r>
            <a:r>
              <a:rPr lang="en" sz="1900">
                <a:solidFill>
                  <a:srgbClr val="FFFFFF"/>
                </a:solidFill>
              </a:rPr>
              <a:t>owered </a:t>
            </a:r>
            <a:r>
              <a:rPr lang="en" sz="1900" b="1">
                <a:solidFill>
                  <a:srgbClr val="FFFFFF"/>
                </a:solidFill>
              </a:rPr>
              <a:t>A</a:t>
            </a:r>
            <a:r>
              <a:rPr lang="en" sz="1900">
                <a:solidFill>
                  <a:srgbClr val="FFFFFF"/>
                </a:solidFill>
              </a:rPr>
              <a:t>utomated </a:t>
            </a:r>
            <a:r>
              <a:rPr lang="en" sz="1900" b="1">
                <a:solidFill>
                  <a:srgbClr val="FFFFFF"/>
                </a:solidFill>
              </a:rPr>
              <a:t>R</a:t>
            </a:r>
            <a:r>
              <a:rPr lang="en" sz="1900">
                <a:solidFill>
                  <a:srgbClr val="FFFFFF"/>
                </a:solidFill>
              </a:rPr>
              <a:t>apid </a:t>
            </a:r>
            <a:r>
              <a:rPr lang="en" sz="1900" b="1">
                <a:solidFill>
                  <a:srgbClr val="FFFFFF"/>
                </a:solidFill>
              </a:rPr>
              <a:t>T</a:t>
            </a:r>
            <a:r>
              <a:rPr lang="en" sz="1900">
                <a:solidFill>
                  <a:srgbClr val="FFFFFF"/>
                </a:solidFill>
              </a:rPr>
              <a:t>ransit </a:t>
            </a:r>
            <a:r>
              <a:rPr lang="en" sz="1900" b="1">
                <a:solidFill>
                  <a:srgbClr val="FFFFFF"/>
                </a:solidFill>
              </a:rPr>
              <a:t>A</a:t>
            </a:r>
            <a:r>
              <a:rPr lang="en" sz="1900">
                <a:solidFill>
                  <a:srgbClr val="FFFFFF"/>
                </a:solidFill>
              </a:rPr>
              <a:t>scendant </a:t>
            </a:r>
            <a:r>
              <a:rPr lang="en" sz="1900" b="1">
                <a:solidFill>
                  <a:srgbClr val="FFFFFF"/>
                </a:solidFill>
              </a:rPr>
              <a:t>N</a:t>
            </a:r>
            <a:r>
              <a:rPr lang="en" sz="1900">
                <a:solidFill>
                  <a:srgbClr val="FFFFFF"/>
                </a:solidFill>
              </a:rPr>
              <a:t>etwork</a:t>
            </a:r>
            <a:endParaRPr sz="19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311700" y="445025"/>
            <a:ext cx="8520600" cy="104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Spartan Superway already has functioning small-scale bogies but no dashboard</a:t>
            </a:r>
            <a:endParaRPr/>
          </a:p>
        </p:txBody>
      </p:sp>
      <p:pic>
        <p:nvPicPr>
          <p:cNvPr id="125" name="Google Shape;125;p22"/>
          <p:cNvPicPr preferRelativeResize="0"/>
          <p:nvPr/>
        </p:nvPicPr>
        <p:blipFill>
          <a:blip r:embed="rId3">
            <a:alphaModFix/>
          </a:blip>
          <a:stretch>
            <a:fillRect/>
          </a:stretch>
        </p:blipFill>
        <p:spPr>
          <a:xfrm>
            <a:off x="9284575" y="126475"/>
            <a:ext cx="3985151" cy="2169499"/>
          </a:xfrm>
          <a:prstGeom prst="rect">
            <a:avLst/>
          </a:prstGeom>
          <a:noFill/>
          <a:ln>
            <a:noFill/>
          </a:ln>
        </p:spPr>
      </p:pic>
      <p:pic>
        <p:nvPicPr>
          <p:cNvPr id="126" name="Google Shape;126;p22"/>
          <p:cNvPicPr preferRelativeResize="0"/>
          <p:nvPr/>
        </p:nvPicPr>
        <p:blipFill>
          <a:blip r:embed="rId4">
            <a:alphaModFix/>
          </a:blip>
          <a:stretch>
            <a:fillRect/>
          </a:stretch>
        </p:blipFill>
        <p:spPr>
          <a:xfrm>
            <a:off x="364978" y="1489163"/>
            <a:ext cx="3590475" cy="3249753"/>
          </a:xfrm>
          <a:prstGeom prst="rect">
            <a:avLst/>
          </a:prstGeom>
          <a:noFill/>
          <a:ln>
            <a:noFill/>
          </a:ln>
        </p:spPr>
      </p:pic>
      <p:pic>
        <p:nvPicPr>
          <p:cNvPr id="127" name="Google Shape;127;p22"/>
          <p:cNvPicPr preferRelativeResize="0"/>
          <p:nvPr/>
        </p:nvPicPr>
        <p:blipFill>
          <a:blip r:embed="rId5">
            <a:alphaModFix/>
          </a:blip>
          <a:stretch>
            <a:fillRect/>
          </a:stretch>
        </p:blipFill>
        <p:spPr>
          <a:xfrm>
            <a:off x="4107853" y="1641425"/>
            <a:ext cx="4883747" cy="27511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311700" y="445025"/>
            <a:ext cx="8520600" cy="135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IoT team is expected to deliver a complete dashboard with a working bogie/track logic</a:t>
            </a:r>
            <a:endParaRPr/>
          </a:p>
        </p:txBody>
      </p:sp>
      <p:pic>
        <p:nvPicPr>
          <p:cNvPr id="133" name="Google Shape;133;p23"/>
          <p:cNvPicPr preferRelativeResize="0"/>
          <p:nvPr/>
        </p:nvPicPr>
        <p:blipFill rotWithShape="1">
          <a:blip r:embed="rId3">
            <a:alphaModFix/>
          </a:blip>
          <a:srcRect l="20070" t="9213" r="16031" b="21510"/>
          <a:stretch/>
        </p:blipFill>
        <p:spPr>
          <a:xfrm>
            <a:off x="5482275" y="1429377"/>
            <a:ext cx="2753200" cy="1681475"/>
          </a:xfrm>
          <a:prstGeom prst="rect">
            <a:avLst/>
          </a:prstGeom>
          <a:noFill/>
          <a:ln>
            <a:noFill/>
          </a:ln>
        </p:spPr>
      </p:pic>
      <p:pic>
        <p:nvPicPr>
          <p:cNvPr id="134" name="Google Shape;134;p23"/>
          <p:cNvPicPr preferRelativeResize="0"/>
          <p:nvPr/>
        </p:nvPicPr>
        <p:blipFill rotWithShape="1">
          <a:blip r:embed="rId4">
            <a:alphaModFix/>
          </a:blip>
          <a:srcRect t="18970" b="20519"/>
          <a:stretch/>
        </p:blipFill>
        <p:spPr>
          <a:xfrm>
            <a:off x="2890675" y="3470424"/>
            <a:ext cx="3561400" cy="1436274"/>
          </a:xfrm>
          <a:prstGeom prst="rect">
            <a:avLst/>
          </a:prstGeom>
          <a:noFill/>
          <a:ln>
            <a:noFill/>
          </a:ln>
        </p:spPr>
      </p:pic>
      <p:sp>
        <p:nvSpPr>
          <p:cNvPr id="135" name="Google Shape;135;p23"/>
          <p:cNvSpPr/>
          <p:nvPr/>
        </p:nvSpPr>
        <p:spPr>
          <a:xfrm rot="10800000">
            <a:off x="4055475" y="2168825"/>
            <a:ext cx="1231800" cy="864600"/>
          </a:xfrm>
          <a:prstGeom prst="leftRightUpArrow">
            <a:avLst>
              <a:gd name="adj1" fmla="val 25000"/>
              <a:gd name="adj2" fmla="val 25000"/>
              <a:gd name="adj3" fmla="val 25000"/>
            </a:avLst>
          </a:prstGeom>
          <a:solidFill>
            <a:srgbClr val="9FC5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6" name="Google Shape;136;p23" title="bogie_control_server.mov">
            <a:hlinkClick r:id="rId5"/>
          </p:cNvPr>
          <p:cNvPicPr preferRelativeResize="0"/>
          <p:nvPr/>
        </p:nvPicPr>
        <p:blipFill>
          <a:blip r:embed="rId6">
            <a:alphaModFix/>
          </a:blip>
          <a:stretch>
            <a:fillRect/>
          </a:stretch>
        </p:blipFill>
        <p:spPr>
          <a:xfrm>
            <a:off x="1269963" y="1429375"/>
            <a:ext cx="2420774" cy="1815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Come and Join our Team!</a:t>
            </a:r>
            <a:endParaRPr/>
          </a:p>
        </p:txBody>
      </p:sp>
      <p:pic>
        <p:nvPicPr>
          <p:cNvPr id="142" name="Google Shape;142;p24"/>
          <p:cNvPicPr preferRelativeResize="0"/>
          <p:nvPr/>
        </p:nvPicPr>
        <p:blipFill>
          <a:blip r:embed="rId3">
            <a:alphaModFix/>
          </a:blip>
          <a:stretch>
            <a:fillRect/>
          </a:stretch>
        </p:blipFill>
        <p:spPr>
          <a:xfrm>
            <a:off x="1187386" y="1017725"/>
            <a:ext cx="6769240" cy="34164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body" idx="1"/>
          </p:nvPr>
        </p:nvSpPr>
        <p:spPr>
          <a:xfrm>
            <a:off x="727650" y="1839300"/>
            <a:ext cx="7688700" cy="1464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6000" b="1"/>
              <a:t>Spartan Guideway</a:t>
            </a:r>
            <a:endParaRPr sz="60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311700" y="445025"/>
            <a:ext cx="8520600" cy="139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track team is focused on building the track elements and implementing innovative mechatronic features onto it.</a:t>
            </a:r>
            <a:endParaRPr/>
          </a:p>
        </p:txBody>
      </p:sp>
      <p:pic>
        <p:nvPicPr>
          <p:cNvPr id="153" name="Google Shape;153;p26"/>
          <p:cNvPicPr preferRelativeResize="0"/>
          <p:nvPr/>
        </p:nvPicPr>
        <p:blipFill>
          <a:blip r:embed="rId3">
            <a:alphaModFix/>
          </a:blip>
          <a:stretch>
            <a:fillRect/>
          </a:stretch>
        </p:blipFill>
        <p:spPr>
          <a:xfrm>
            <a:off x="4469300" y="1837025"/>
            <a:ext cx="4363003" cy="3001673"/>
          </a:xfrm>
          <a:prstGeom prst="rect">
            <a:avLst/>
          </a:prstGeom>
          <a:noFill/>
          <a:ln>
            <a:noFill/>
          </a:ln>
        </p:spPr>
      </p:pic>
      <p:pic>
        <p:nvPicPr>
          <p:cNvPr id="154" name="Google Shape;154;p26"/>
          <p:cNvPicPr preferRelativeResize="0"/>
          <p:nvPr/>
        </p:nvPicPr>
        <p:blipFill rotWithShape="1">
          <a:blip r:embed="rId4">
            <a:alphaModFix/>
          </a:blip>
          <a:srcRect l="-990" r="989"/>
          <a:stretch/>
        </p:blipFill>
        <p:spPr>
          <a:xfrm>
            <a:off x="265450" y="2087837"/>
            <a:ext cx="4096001" cy="2180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7"/>
          <p:cNvSpPr txBox="1">
            <a:spLocks noGrp="1"/>
          </p:cNvSpPr>
          <p:nvPr>
            <p:ph type="title"/>
          </p:nvPr>
        </p:nvSpPr>
        <p:spPr>
          <a:xfrm>
            <a:off x="311700" y="445025"/>
            <a:ext cx="8520600" cy="100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Mechanical Design will include creating an overall layout of the track that you will test using FEA  </a:t>
            </a:r>
            <a:endParaRPr/>
          </a:p>
        </p:txBody>
      </p:sp>
      <p:pic>
        <p:nvPicPr>
          <p:cNvPr id="160" name="Google Shape;160;p27"/>
          <p:cNvPicPr preferRelativeResize="0"/>
          <p:nvPr/>
        </p:nvPicPr>
        <p:blipFill>
          <a:blip r:embed="rId3">
            <a:alphaModFix/>
          </a:blip>
          <a:stretch>
            <a:fillRect/>
          </a:stretch>
        </p:blipFill>
        <p:spPr>
          <a:xfrm>
            <a:off x="208175" y="1833863"/>
            <a:ext cx="4267201" cy="2530550"/>
          </a:xfrm>
          <a:prstGeom prst="rect">
            <a:avLst/>
          </a:prstGeom>
          <a:noFill/>
          <a:ln>
            <a:noFill/>
          </a:ln>
        </p:spPr>
      </p:pic>
      <p:pic>
        <p:nvPicPr>
          <p:cNvPr id="161" name="Google Shape;161;p27"/>
          <p:cNvPicPr preferRelativeResize="0"/>
          <p:nvPr/>
        </p:nvPicPr>
        <p:blipFill rotWithShape="1">
          <a:blip r:embed="rId4">
            <a:alphaModFix/>
          </a:blip>
          <a:srcRect t="38378"/>
          <a:stretch/>
        </p:blipFill>
        <p:spPr>
          <a:xfrm>
            <a:off x="4572000" y="2109099"/>
            <a:ext cx="4267200" cy="198006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8"/>
          <p:cNvSpPr txBox="1">
            <a:spLocks noGrp="1"/>
          </p:cNvSpPr>
          <p:nvPr>
            <p:ph type="title"/>
          </p:nvPr>
        </p:nvSpPr>
        <p:spPr>
          <a:xfrm>
            <a:off x="311700" y="445025"/>
            <a:ext cx="8520600" cy="138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important design for the track is called the “Y” junction, which is where the bogie will be able to transfer from one route to another.  </a:t>
            </a:r>
            <a:endParaRPr/>
          </a:p>
        </p:txBody>
      </p:sp>
      <p:pic>
        <p:nvPicPr>
          <p:cNvPr id="167" name="Google Shape;167;p28"/>
          <p:cNvPicPr preferRelativeResize="0"/>
          <p:nvPr/>
        </p:nvPicPr>
        <p:blipFill rotWithShape="1">
          <a:blip r:embed="rId3">
            <a:alphaModFix/>
          </a:blip>
          <a:srcRect l="6247" r="6256"/>
          <a:stretch/>
        </p:blipFill>
        <p:spPr>
          <a:xfrm>
            <a:off x="786150" y="1980125"/>
            <a:ext cx="3028313" cy="3010975"/>
          </a:xfrm>
          <a:prstGeom prst="rect">
            <a:avLst/>
          </a:prstGeom>
          <a:noFill/>
          <a:ln>
            <a:noFill/>
          </a:ln>
        </p:spPr>
      </p:pic>
      <p:pic>
        <p:nvPicPr>
          <p:cNvPr id="168" name="Google Shape;168;p28"/>
          <p:cNvPicPr preferRelativeResize="0"/>
          <p:nvPr/>
        </p:nvPicPr>
        <p:blipFill rotWithShape="1">
          <a:blip r:embed="rId4">
            <a:alphaModFix/>
          </a:blip>
          <a:srcRect l="3086" r="3086"/>
          <a:stretch/>
        </p:blipFill>
        <p:spPr>
          <a:xfrm>
            <a:off x="4453663" y="1980125"/>
            <a:ext cx="3601699" cy="3010975"/>
          </a:xfrm>
          <a:prstGeom prst="rect">
            <a:avLst/>
          </a:prstGeom>
          <a:noFill/>
          <a:ln>
            <a:noFill/>
          </a:ln>
        </p:spPr>
      </p:pic>
      <p:pic>
        <p:nvPicPr>
          <p:cNvPr id="169" name="Google Shape;169;p28"/>
          <p:cNvPicPr preferRelativeResize="0"/>
          <p:nvPr/>
        </p:nvPicPr>
        <p:blipFill rotWithShape="1">
          <a:blip r:embed="rId5">
            <a:alphaModFix/>
          </a:blip>
          <a:srcRect l="28843" t="36849" r="19731" b="21699"/>
          <a:stretch/>
        </p:blipFill>
        <p:spPr>
          <a:xfrm>
            <a:off x="3441850" y="1980125"/>
            <a:ext cx="1715404" cy="13826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311700" y="445025"/>
            <a:ext cx="8488200" cy="140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Sensors on the track will serve two purposes; monitoring the position and motion of the bogie, and monitoring the conditions and health of the track. </a:t>
            </a:r>
            <a:endParaRPr sz="2200"/>
          </a:p>
        </p:txBody>
      </p:sp>
      <p:pic>
        <p:nvPicPr>
          <p:cNvPr id="175" name="Google Shape;175;p29"/>
          <p:cNvPicPr preferRelativeResize="0"/>
          <p:nvPr/>
        </p:nvPicPr>
        <p:blipFill>
          <a:blip r:embed="rId3">
            <a:alphaModFix/>
          </a:blip>
          <a:stretch>
            <a:fillRect/>
          </a:stretch>
        </p:blipFill>
        <p:spPr>
          <a:xfrm>
            <a:off x="5562366" y="1854725"/>
            <a:ext cx="3338533" cy="2782100"/>
          </a:xfrm>
          <a:prstGeom prst="rect">
            <a:avLst/>
          </a:prstGeom>
          <a:noFill/>
          <a:ln>
            <a:noFill/>
          </a:ln>
        </p:spPr>
      </p:pic>
      <p:pic>
        <p:nvPicPr>
          <p:cNvPr id="176" name="Google Shape;176;p29"/>
          <p:cNvPicPr preferRelativeResize="0"/>
          <p:nvPr/>
        </p:nvPicPr>
        <p:blipFill rotWithShape="1">
          <a:blip r:embed="rId4">
            <a:alphaModFix/>
          </a:blip>
          <a:srcRect t="8374" r="23412"/>
          <a:stretch/>
        </p:blipFill>
        <p:spPr>
          <a:xfrm>
            <a:off x="311700" y="1854725"/>
            <a:ext cx="4137399" cy="2782100"/>
          </a:xfrm>
          <a:prstGeom prst="rect">
            <a:avLst/>
          </a:prstGeom>
          <a:noFill/>
          <a:ln>
            <a:noFill/>
          </a:ln>
        </p:spPr>
      </p:pic>
      <p:pic>
        <p:nvPicPr>
          <p:cNvPr id="177" name="Google Shape;177;p29"/>
          <p:cNvPicPr preferRelativeResize="0"/>
          <p:nvPr/>
        </p:nvPicPr>
        <p:blipFill>
          <a:blip r:embed="rId5">
            <a:alphaModFix/>
          </a:blip>
          <a:stretch>
            <a:fillRect/>
          </a:stretch>
        </p:blipFill>
        <p:spPr>
          <a:xfrm>
            <a:off x="4625723" y="1854725"/>
            <a:ext cx="4174175" cy="27821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0"/>
          <p:cNvSpPr txBox="1">
            <a:spLocks noGrp="1"/>
          </p:cNvSpPr>
          <p:nvPr>
            <p:ph type="title"/>
          </p:nvPr>
        </p:nvSpPr>
        <p:spPr>
          <a:xfrm>
            <a:off x="311700" y="445025"/>
            <a:ext cx="8520600" cy="141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components of the track will be designed to be interchangeable, allowing for alternate configurations to be created using the same pieces. </a:t>
            </a:r>
            <a:endParaRPr/>
          </a:p>
        </p:txBody>
      </p:sp>
      <p:pic>
        <p:nvPicPr>
          <p:cNvPr id="183" name="Google Shape;183;p30"/>
          <p:cNvPicPr preferRelativeResize="0"/>
          <p:nvPr/>
        </p:nvPicPr>
        <p:blipFill>
          <a:blip r:embed="rId3">
            <a:alphaModFix/>
          </a:blip>
          <a:stretch>
            <a:fillRect/>
          </a:stretch>
        </p:blipFill>
        <p:spPr>
          <a:xfrm>
            <a:off x="311687" y="1910825"/>
            <a:ext cx="2964781" cy="2974075"/>
          </a:xfrm>
          <a:prstGeom prst="rect">
            <a:avLst/>
          </a:prstGeom>
          <a:noFill/>
          <a:ln>
            <a:noFill/>
          </a:ln>
        </p:spPr>
      </p:pic>
      <p:pic>
        <p:nvPicPr>
          <p:cNvPr id="184" name="Google Shape;184;p30"/>
          <p:cNvPicPr preferRelativeResize="0"/>
          <p:nvPr/>
        </p:nvPicPr>
        <p:blipFill>
          <a:blip r:embed="rId4">
            <a:alphaModFix/>
          </a:blip>
          <a:stretch>
            <a:fillRect/>
          </a:stretch>
        </p:blipFill>
        <p:spPr>
          <a:xfrm>
            <a:off x="3578100" y="1910825"/>
            <a:ext cx="5254189" cy="29740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311700" y="445025"/>
            <a:ext cx="8520600" cy="186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end goal for the track team is to have a track that will withstand the forces of the bogie, while implementing sensors that monitor multiple aspects of the track and bogie. </a:t>
            </a:r>
            <a:endParaRPr/>
          </a:p>
        </p:txBody>
      </p:sp>
      <p:pic>
        <p:nvPicPr>
          <p:cNvPr id="190" name="Google Shape;190;p31"/>
          <p:cNvPicPr preferRelativeResize="0"/>
          <p:nvPr/>
        </p:nvPicPr>
        <p:blipFill>
          <a:blip r:embed="rId3">
            <a:alphaModFix/>
          </a:blip>
          <a:stretch>
            <a:fillRect/>
          </a:stretch>
        </p:blipFill>
        <p:spPr>
          <a:xfrm>
            <a:off x="2175978" y="2411975"/>
            <a:ext cx="4792025" cy="2418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body" idx="1"/>
          </p:nvPr>
        </p:nvSpPr>
        <p:spPr>
          <a:xfrm>
            <a:off x="268825" y="309200"/>
            <a:ext cx="7688700" cy="1298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6000" b="1"/>
              <a:t>Mentors</a:t>
            </a:r>
            <a:endParaRPr sz="6000" b="1"/>
          </a:p>
        </p:txBody>
      </p:sp>
      <p:pic>
        <p:nvPicPr>
          <p:cNvPr id="63" name="Google Shape;63;p14"/>
          <p:cNvPicPr preferRelativeResize="0"/>
          <p:nvPr/>
        </p:nvPicPr>
        <p:blipFill rotWithShape="1">
          <a:blip r:embed="rId3">
            <a:alphaModFix/>
          </a:blip>
          <a:srcRect l="6402" t="10913" r="9908"/>
          <a:stretch/>
        </p:blipFill>
        <p:spPr>
          <a:xfrm>
            <a:off x="442825" y="3162250"/>
            <a:ext cx="856300" cy="1433474"/>
          </a:xfrm>
          <a:prstGeom prst="rect">
            <a:avLst/>
          </a:prstGeom>
          <a:noFill/>
          <a:ln>
            <a:noFill/>
          </a:ln>
        </p:spPr>
      </p:pic>
      <p:pic>
        <p:nvPicPr>
          <p:cNvPr id="64" name="Google Shape;64;p14"/>
          <p:cNvPicPr preferRelativeResize="0"/>
          <p:nvPr/>
        </p:nvPicPr>
        <p:blipFill>
          <a:blip r:embed="rId4">
            <a:alphaModFix/>
          </a:blip>
          <a:stretch>
            <a:fillRect/>
          </a:stretch>
        </p:blipFill>
        <p:spPr>
          <a:xfrm rot="5400000">
            <a:off x="5186750" y="1697575"/>
            <a:ext cx="1482475" cy="1302526"/>
          </a:xfrm>
          <a:prstGeom prst="rect">
            <a:avLst/>
          </a:prstGeom>
          <a:noFill/>
          <a:ln>
            <a:noFill/>
          </a:ln>
        </p:spPr>
      </p:pic>
      <p:pic>
        <p:nvPicPr>
          <p:cNvPr id="65" name="Google Shape;65;p14"/>
          <p:cNvPicPr preferRelativeResize="0"/>
          <p:nvPr/>
        </p:nvPicPr>
        <p:blipFill>
          <a:blip r:embed="rId5">
            <a:alphaModFix amt="93000"/>
          </a:blip>
          <a:stretch>
            <a:fillRect/>
          </a:stretch>
        </p:blipFill>
        <p:spPr>
          <a:xfrm>
            <a:off x="268825" y="1607600"/>
            <a:ext cx="1204299" cy="1086248"/>
          </a:xfrm>
          <a:prstGeom prst="rect">
            <a:avLst/>
          </a:prstGeom>
          <a:noFill/>
          <a:ln>
            <a:noFill/>
          </a:ln>
        </p:spPr>
      </p:pic>
      <p:sp>
        <p:nvSpPr>
          <p:cNvPr id="66" name="Google Shape;66;p14"/>
          <p:cNvSpPr txBox="1"/>
          <p:nvPr/>
        </p:nvSpPr>
        <p:spPr>
          <a:xfrm>
            <a:off x="1694774" y="1620750"/>
            <a:ext cx="2583028" cy="108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2"/>
                </a:solidFill>
              </a:rPr>
              <a:t>Greg White</a:t>
            </a:r>
            <a:endParaRPr dirty="0">
              <a:solidFill>
                <a:schemeClr val="lt2"/>
              </a:solidFill>
            </a:endParaRPr>
          </a:p>
          <a:p>
            <a:pPr marL="0" lvl="0" indent="0" algn="l" rtl="0">
              <a:spcBef>
                <a:spcPts val="0"/>
              </a:spcBef>
              <a:spcAft>
                <a:spcPts val="0"/>
              </a:spcAft>
              <a:buNone/>
            </a:pPr>
            <a:r>
              <a:rPr lang="en" i="1" dirty="0">
                <a:solidFill>
                  <a:schemeClr val="lt2"/>
                </a:solidFill>
              </a:rPr>
              <a:t>Project Manager</a:t>
            </a:r>
            <a:endParaRPr i="1" dirty="0">
              <a:solidFill>
                <a:schemeClr val="lt2"/>
              </a:solidFill>
            </a:endParaRPr>
          </a:p>
          <a:p>
            <a:pPr marL="0" lvl="0" indent="0" algn="l" rtl="0">
              <a:spcBef>
                <a:spcPts val="0"/>
              </a:spcBef>
              <a:spcAft>
                <a:spcPts val="0"/>
              </a:spcAft>
              <a:buNone/>
            </a:pPr>
            <a:r>
              <a:rPr lang="en" i="1" dirty="0">
                <a:solidFill>
                  <a:schemeClr val="lt2"/>
                </a:solidFill>
              </a:rPr>
              <a:t>Track Design Team</a:t>
            </a:r>
            <a:endParaRPr i="1" dirty="0">
              <a:solidFill>
                <a:schemeClr val="lt2"/>
              </a:solidFill>
            </a:endParaRPr>
          </a:p>
          <a:p>
            <a:pPr marL="0" lvl="0" indent="0" algn="l" rtl="0">
              <a:spcBef>
                <a:spcPts val="0"/>
              </a:spcBef>
              <a:spcAft>
                <a:spcPts val="0"/>
              </a:spcAft>
              <a:buNone/>
            </a:pPr>
            <a:r>
              <a:rPr lang="en" i="1" dirty="0">
                <a:solidFill>
                  <a:schemeClr val="lt2"/>
                </a:solidFill>
              </a:rPr>
              <a:t>Gregory.L.White1@gmail.com</a:t>
            </a:r>
            <a:endParaRPr i="1" dirty="0">
              <a:solidFill>
                <a:schemeClr val="lt2"/>
              </a:solidFill>
            </a:endParaRPr>
          </a:p>
        </p:txBody>
      </p:sp>
      <p:sp>
        <p:nvSpPr>
          <p:cNvPr id="67" name="Google Shape;67;p14"/>
          <p:cNvSpPr txBox="1"/>
          <p:nvPr/>
        </p:nvSpPr>
        <p:spPr>
          <a:xfrm>
            <a:off x="1824975" y="3162250"/>
            <a:ext cx="2057400" cy="108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rPr>
              <a:t>Robert Skinner</a:t>
            </a:r>
            <a:endParaRPr>
              <a:solidFill>
                <a:schemeClr val="lt2"/>
              </a:solidFill>
            </a:endParaRPr>
          </a:p>
          <a:p>
            <a:pPr marL="0" lvl="0" indent="0" algn="l" rtl="0">
              <a:spcBef>
                <a:spcPts val="0"/>
              </a:spcBef>
              <a:spcAft>
                <a:spcPts val="0"/>
              </a:spcAft>
              <a:buNone/>
            </a:pPr>
            <a:r>
              <a:rPr lang="en" i="1">
                <a:solidFill>
                  <a:schemeClr val="lt2"/>
                </a:solidFill>
              </a:rPr>
              <a:t>Chassis Team</a:t>
            </a:r>
            <a:endParaRPr i="1">
              <a:solidFill>
                <a:schemeClr val="lt2"/>
              </a:solidFill>
            </a:endParaRPr>
          </a:p>
          <a:p>
            <a:pPr marL="0" lvl="0" indent="0" algn="l" rtl="0">
              <a:spcBef>
                <a:spcPts val="0"/>
              </a:spcBef>
              <a:spcAft>
                <a:spcPts val="0"/>
              </a:spcAft>
              <a:buNone/>
            </a:pPr>
            <a:r>
              <a:rPr lang="en" i="1">
                <a:solidFill>
                  <a:schemeClr val="lt2"/>
                </a:solidFill>
              </a:rPr>
              <a:t>Track Design Team</a:t>
            </a:r>
            <a:endParaRPr i="1">
              <a:solidFill>
                <a:schemeClr val="lt2"/>
              </a:solidFill>
            </a:endParaRPr>
          </a:p>
        </p:txBody>
      </p:sp>
      <p:sp>
        <p:nvSpPr>
          <p:cNvPr id="68" name="Google Shape;68;p14"/>
          <p:cNvSpPr txBox="1"/>
          <p:nvPr/>
        </p:nvSpPr>
        <p:spPr>
          <a:xfrm>
            <a:off x="6691625" y="1620750"/>
            <a:ext cx="2057400" cy="108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rPr>
              <a:t>Carlos Ortega</a:t>
            </a:r>
            <a:endParaRPr>
              <a:solidFill>
                <a:schemeClr val="lt2"/>
              </a:solidFill>
            </a:endParaRPr>
          </a:p>
          <a:p>
            <a:pPr marL="0" lvl="0" indent="0" algn="l" rtl="0">
              <a:spcBef>
                <a:spcPts val="0"/>
              </a:spcBef>
              <a:spcAft>
                <a:spcPts val="0"/>
              </a:spcAft>
              <a:buNone/>
            </a:pPr>
            <a:r>
              <a:rPr lang="en" i="1">
                <a:solidFill>
                  <a:schemeClr val="lt2"/>
                </a:solidFill>
              </a:rPr>
              <a:t>Track Design Team</a:t>
            </a:r>
            <a:endParaRPr i="1">
              <a:solidFill>
                <a:schemeClr val="lt2"/>
              </a:solidFill>
            </a:endParaRPr>
          </a:p>
          <a:p>
            <a:pPr marL="0" lvl="0" indent="0" algn="l" rtl="0">
              <a:spcBef>
                <a:spcPts val="0"/>
              </a:spcBef>
              <a:spcAft>
                <a:spcPts val="0"/>
              </a:spcAft>
              <a:buNone/>
            </a:pPr>
            <a:r>
              <a:rPr lang="en" i="1">
                <a:solidFill>
                  <a:schemeClr val="lt2"/>
                </a:solidFill>
              </a:rPr>
              <a:t>IoT Team</a:t>
            </a:r>
            <a:endParaRPr i="1">
              <a:solidFill>
                <a:schemeClr val="lt2"/>
              </a:solidFill>
            </a:endParaRPr>
          </a:p>
        </p:txBody>
      </p:sp>
      <p:sp>
        <p:nvSpPr>
          <p:cNvPr id="69" name="Google Shape;69;p14"/>
          <p:cNvSpPr txBox="1"/>
          <p:nvPr/>
        </p:nvSpPr>
        <p:spPr>
          <a:xfrm>
            <a:off x="6734650" y="3162250"/>
            <a:ext cx="2353200" cy="108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rPr>
              <a:t>Brandon Scully</a:t>
            </a:r>
            <a:endParaRPr>
              <a:solidFill>
                <a:schemeClr val="lt2"/>
              </a:solidFill>
            </a:endParaRPr>
          </a:p>
          <a:p>
            <a:pPr marL="0" lvl="0" indent="0" algn="l" rtl="0">
              <a:spcBef>
                <a:spcPts val="0"/>
              </a:spcBef>
              <a:spcAft>
                <a:spcPts val="0"/>
              </a:spcAft>
              <a:buNone/>
            </a:pPr>
            <a:r>
              <a:rPr lang="en" i="1">
                <a:solidFill>
                  <a:schemeClr val="lt2"/>
                </a:solidFill>
              </a:rPr>
              <a:t>Switch Arm Design Team</a:t>
            </a:r>
            <a:endParaRPr i="1">
              <a:solidFill>
                <a:schemeClr val="lt2"/>
              </a:solidFill>
            </a:endParaRPr>
          </a:p>
          <a:p>
            <a:pPr marL="0" lvl="0" indent="0" algn="l" rtl="0">
              <a:spcBef>
                <a:spcPts val="0"/>
              </a:spcBef>
              <a:spcAft>
                <a:spcPts val="0"/>
              </a:spcAft>
              <a:buNone/>
            </a:pPr>
            <a:r>
              <a:rPr lang="en" i="1">
                <a:solidFill>
                  <a:schemeClr val="lt2"/>
                </a:solidFill>
              </a:rPr>
              <a:t>Chassis Team</a:t>
            </a:r>
            <a:endParaRPr i="1">
              <a:solidFill>
                <a:schemeClr val="lt2"/>
              </a:solidFill>
            </a:endParaRPr>
          </a:p>
        </p:txBody>
      </p:sp>
      <p:pic>
        <p:nvPicPr>
          <p:cNvPr id="70" name="Google Shape;70;p14"/>
          <p:cNvPicPr preferRelativeResize="0"/>
          <p:nvPr/>
        </p:nvPicPr>
        <p:blipFill>
          <a:blip r:embed="rId6">
            <a:alphaModFix/>
          </a:blip>
          <a:stretch>
            <a:fillRect/>
          </a:stretch>
        </p:blipFill>
        <p:spPr>
          <a:xfrm>
            <a:off x="5024425" y="3309075"/>
            <a:ext cx="1554824" cy="15548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2"/>
          <p:cNvSpPr txBox="1">
            <a:spLocks noGrp="1"/>
          </p:cNvSpPr>
          <p:nvPr>
            <p:ph type="body" idx="1"/>
          </p:nvPr>
        </p:nvSpPr>
        <p:spPr>
          <a:xfrm>
            <a:off x="727650" y="1990950"/>
            <a:ext cx="7688700" cy="11616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6000" b="1"/>
              <a:t>Chassis </a:t>
            </a:r>
            <a:endParaRPr sz="6000"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bogie chassis team is primarily centered around mechanical design </a:t>
            </a:r>
            <a:endParaRPr/>
          </a:p>
        </p:txBody>
      </p:sp>
      <p:pic>
        <p:nvPicPr>
          <p:cNvPr id="201" name="Google Shape;201;p33"/>
          <p:cNvPicPr preferRelativeResize="0"/>
          <p:nvPr/>
        </p:nvPicPr>
        <p:blipFill>
          <a:blip r:embed="rId3">
            <a:alphaModFix/>
          </a:blip>
          <a:stretch>
            <a:fillRect/>
          </a:stretch>
        </p:blipFill>
        <p:spPr>
          <a:xfrm>
            <a:off x="381000" y="1765600"/>
            <a:ext cx="3794375" cy="3225499"/>
          </a:xfrm>
          <a:prstGeom prst="rect">
            <a:avLst/>
          </a:prstGeom>
          <a:noFill/>
          <a:ln>
            <a:noFill/>
          </a:ln>
        </p:spPr>
      </p:pic>
      <p:pic>
        <p:nvPicPr>
          <p:cNvPr id="202" name="Google Shape;202;p33"/>
          <p:cNvPicPr preferRelativeResize="0"/>
          <p:nvPr/>
        </p:nvPicPr>
        <p:blipFill>
          <a:blip r:embed="rId4">
            <a:alphaModFix/>
          </a:blip>
          <a:stretch>
            <a:fillRect/>
          </a:stretch>
        </p:blipFill>
        <p:spPr>
          <a:xfrm>
            <a:off x="4462333" y="1765600"/>
            <a:ext cx="4300662" cy="32254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4"/>
          <p:cNvSpPr txBox="1">
            <a:spLocks noGrp="1"/>
          </p:cNvSpPr>
          <p:nvPr>
            <p:ph type="title"/>
          </p:nvPr>
        </p:nvSpPr>
        <p:spPr>
          <a:xfrm>
            <a:off x="152400" y="1805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chassis is the raw frame that holds the motors, sensors, power systems, wheels, and other mechanisms. It has no moving parts, and only serves to physically support the rest of the vehicle </a:t>
            </a:r>
            <a:endParaRPr/>
          </a:p>
        </p:txBody>
      </p:sp>
      <p:pic>
        <p:nvPicPr>
          <p:cNvPr id="208" name="Google Shape;208;p34"/>
          <p:cNvPicPr preferRelativeResize="0"/>
          <p:nvPr/>
        </p:nvPicPr>
        <p:blipFill>
          <a:blip r:embed="rId3">
            <a:alphaModFix/>
          </a:blip>
          <a:stretch>
            <a:fillRect/>
          </a:stretch>
        </p:blipFill>
        <p:spPr>
          <a:xfrm>
            <a:off x="152400" y="2222475"/>
            <a:ext cx="3691500" cy="2768625"/>
          </a:xfrm>
          <a:prstGeom prst="rect">
            <a:avLst/>
          </a:prstGeom>
          <a:noFill/>
          <a:ln>
            <a:noFill/>
          </a:ln>
        </p:spPr>
      </p:pic>
      <p:pic>
        <p:nvPicPr>
          <p:cNvPr id="209" name="Google Shape;209;p34"/>
          <p:cNvPicPr preferRelativeResize="0"/>
          <p:nvPr/>
        </p:nvPicPr>
        <p:blipFill>
          <a:blip r:embed="rId4">
            <a:alphaModFix/>
          </a:blip>
          <a:stretch>
            <a:fillRect/>
          </a:stretch>
        </p:blipFill>
        <p:spPr>
          <a:xfrm>
            <a:off x="4999141" y="2158600"/>
            <a:ext cx="3776658" cy="28324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chassis must withstand nearly all of the forces exerted upon the vehicle, and therefore must be stiff and have a high yield strength</a:t>
            </a:r>
            <a:endParaRPr/>
          </a:p>
        </p:txBody>
      </p:sp>
      <p:pic>
        <p:nvPicPr>
          <p:cNvPr id="215" name="Google Shape;215;p35"/>
          <p:cNvPicPr preferRelativeResize="0"/>
          <p:nvPr/>
        </p:nvPicPr>
        <p:blipFill>
          <a:blip r:embed="rId3">
            <a:alphaModFix/>
          </a:blip>
          <a:stretch>
            <a:fillRect/>
          </a:stretch>
        </p:blipFill>
        <p:spPr>
          <a:xfrm>
            <a:off x="311700" y="2858887"/>
            <a:ext cx="4260300" cy="1628938"/>
          </a:xfrm>
          <a:prstGeom prst="rect">
            <a:avLst/>
          </a:prstGeom>
          <a:noFill/>
          <a:ln>
            <a:noFill/>
          </a:ln>
        </p:spPr>
      </p:pic>
      <p:pic>
        <p:nvPicPr>
          <p:cNvPr id="216" name="Google Shape;216;p35"/>
          <p:cNvPicPr preferRelativeResize="0"/>
          <p:nvPr/>
        </p:nvPicPr>
        <p:blipFill rotWithShape="1">
          <a:blip r:embed="rId4">
            <a:alphaModFix/>
          </a:blip>
          <a:srcRect/>
          <a:stretch/>
        </p:blipFill>
        <p:spPr>
          <a:xfrm>
            <a:off x="4859400" y="1971575"/>
            <a:ext cx="3979796" cy="298485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advising team has made a lot of progress on the bogie and track that they are using. </a:t>
            </a:r>
            <a:endParaRPr/>
          </a:p>
        </p:txBody>
      </p:sp>
      <p:pic>
        <p:nvPicPr>
          <p:cNvPr id="222" name="Google Shape;222;p36" title="20200817_203315.mp4">
            <a:hlinkClick r:id="rId3"/>
          </p:cNvPr>
          <p:cNvPicPr preferRelativeResize="0"/>
          <p:nvPr/>
        </p:nvPicPr>
        <p:blipFill>
          <a:blip r:embed="rId4">
            <a:alphaModFix/>
          </a:blip>
          <a:stretch>
            <a:fillRect/>
          </a:stretch>
        </p:blipFill>
        <p:spPr>
          <a:xfrm>
            <a:off x="1101675" y="1866650"/>
            <a:ext cx="6735675" cy="31825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7"/>
          <p:cNvSpPr txBox="1">
            <a:spLocks noGrp="1"/>
          </p:cNvSpPr>
          <p:nvPr>
            <p:ph type="title"/>
          </p:nvPr>
        </p:nvSpPr>
        <p:spPr>
          <a:xfrm>
            <a:off x="727650" y="3989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The bogie chassis team is tasked with creating a model frame that can support a switch mechanism, a suspension system, sensors, and a 100 lb vertical load</a:t>
            </a:r>
            <a:endParaRPr sz="2500"/>
          </a:p>
        </p:txBody>
      </p:sp>
      <p:pic>
        <p:nvPicPr>
          <p:cNvPr id="228" name="Google Shape;228;p37"/>
          <p:cNvPicPr preferRelativeResize="0"/>
          <p:nvPr/>
        </p:nvPicPr>
        <p:blipFill>
          <a:blip r:embed="rId3">
            <a:alphaModFix/>
          </a:blip>
          <a:stretch>
            <a:fillRect/>
          </a:stretch>
        </p:blipFill>
        <p:spPr>
          <a:xfrm>
            <a:off x="361875" y="2047775"/>
            <a:ext cx="3979796" cy="2984847"/>
          </a:xfrm>
          <a:prstGeom prst="rect">
            <a:avLst/>
          </a:prstGeom>
          <a:noFill/>
          <a:ln>
            <a:noFill/>
          </a:ln>
        </p:spPr>
      </p:pic>
      <p:pic>
        <p:nvPicPr>
          <p:cNvPr id="229" name="Google Shape;229;p37"/>
          <p:cNvPicPr preferRelativeResize="0"/>
          <p:nvPr/>
        </p:nvPicPr>
        <p:blipFill>
          <a:blip r:embed="rId4">
            <a:alphaModFix/>
          </a:blip>
          <a:stretch>
            <a:fillRect/>
          </a:stretch>
        </p:blipFill>
        <p:spPr>
          <a:xfrm>
            <a:off x="4824724" y="1906311"/>
            <a:ext cx="3677726" cy="3126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bogie team is also required to create and run FEA simulation on a CAD model of a suspension system to be mounted on the bogie</a:t>
            </a:r>
            <a:endParaRPr/>
          </a:p>
        </p:txBody>
      </p:sp>
      <p:pic>
        <p:nvPicPr>
          <p:cNvPr id="235" name="Google Shape;235;p38"/>
          <p:cNvPicPr preferRelativeResize="0"/>
          <p:nvPr/>
        </p:nvPicPr>
        <p:blipFill>
          <a:blip r:embed="rId3">
            <a:alphaModFix/>
          </a:blip>
          <a:stretch>
            <a:fillRect/>
          </a:stretch>
        </p:blipFill>
        <p:spPr>
          <a:xfrm>
            <a:off x="660650" y="2058600"/>
            <a:ext cx="3818203" cy="2863652"/>
          </a:xfrm>
          <a:prstGeom prst="rect">
            <a:avLst/>
          </a:prstGeom>
          <a:noFill/>
          <a:ln>
            <a:noFill/>
          </a:ln>
        </p:spPr>
      </p:pic>
      <p:pic>
        <p:nvPicPr>
          <p:cNvPr id="236" name="Google Shape;236;p38"/>
          <p:cNvPicPr preferRelativeResize="0"/>
          <p:nvPr/>
        </p:nvPicPr>
        <p:blipFill>
          <a:blip r:embed="rId4">
            <a:alphaModFix/>
          </a:blip>
          <a:stretch>
            <a:fillRect/>
          </a:stretch>
        </p:blipFill>
        <p:spPr>
          <a:xfrm>
            <a:off x="6176200" y="1701450"/>
            <a:ext cx="2467225" cy="3289650"/>
          </a:xfrm>
          <a:prstGeom prst="rect">
            <a:avLst/>
          </a:prstGeom>
          <a:noFill/>
          <a:ln>
            <a:noFill/>
          </a:ln>
        </p:spPr>
      </p:pic>
      <p:sp>
        <p:nvSpPr>
          <p:cNvPr id="237" name="Google Shape;237;p38"/>
          <p:cNvSpPr/>
          <p:nvPr/>
        </p:nvSpPr>
        <p:spPr>
          <a:xfrm rot="10800000">
            <a:off x="4455450" y="2571750"/>
            <a:ext cx="1601700" cy="867300"/>
          </a:xfrm>
          <a:prstGeom prst="stripedRightArrow">
            <a:avLst>
              <a:gd name="adj1" fmla="val 50000"/>
              <a:gd name="adj2" fmla="val 50000"/>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9"/>
          <p:cNvPicPr preferRelativeResize="0"/>
          <p:nvPr/>
        </p:nvPicPr>
        <p:blipFill>
          <a:blip r:embed="rId3">
            <a:alphaModFix/>
          </a:blip>
          <a:stretch>
            <a:fillRect/>
          </a:stretch>
        </p:blipFill>
        <p:spPr>
          <a:xfrm>
            <a:off x="1838600" y="2951375"/>
            <a:ext cx="2140674" cy="2140674"/>
          </a:xfrm>
          <a:prstGeom prst="rect">
            <a:avLst/>
          </a:prstGeom>
          <a:noFill/>
          <a:ln>
            <a:noFill/>
          </a:ln>
        </p:spPr>
      </p:pic>
      <p:sp>
        <p:nvSpPr>
          <p:cNvPr id="243" name="Google Shape;243;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chassis team must place sensors on the bogie and develop the appropriate code</a:t>
            </a:r>
            <a:endParaRPr/>
          </a:p>
        </p:txBody>
      </p:sp>
      <p:pic>
        <p:nvPicPr>
          <p:cNvPr id="244" name="Google Shape;244;p39"/>
          <p:cNvPicPr preferRelativeResize="0"/>
          <p:nvPr/>
        </p:nvPicPr>
        <p:blipFill>
          <a:blip r:embed="rId4">
            <a:alphaModFix/>
          </a:blip>
          <a:stretch>
            <a:fillRect/>
          </a:stretch>
        </p:blipFill>
        <p:spPr>
          <a:xfrm>
            <a:off x="311700" y="1352000"/>
            <a:ext cx="2584325" cy="1973675"/>
          </a:xfrm>
          <a:prstGeom prst="rect">
            <a:avLst/>
          </a:prstGeom>
          <a:noFill/>
          <a:ln>
            <a:noFill/>
          </a:ln>
        </p:spPr>
      </p:pic>
      <p:pic>
        <p:nvPicPr>
          <p:cNvPr id="245" name="Google Shape;245;p39"/>
          <p:cNvPicPr preferRelativeResize="0"/>
          <p:nvPr/>
        </p:nvPicPr>
        <p:blipFill>
          <a:blip r:embed="rId5">
            <a:alphaModFix/>
          </a:blip>
          <a:stretch>
            <a:fillRect/>
          </a:stretch>
        </p:blipFill>
        <p:spPr>
          <a:xfrm>
            <a:off x="4763225" y="1564825"/>
            <a:ext cx="4263195" cy="3197396"/>
          </a:xfrm>
          <a:prstGeom prst="rect">
            <a:avLst/>
          </a:prstGeom>
          <a:noFill/>
          <a:ln>
            <a:noFill/>
          </a:ln>
        </p:spPr>
      </p:pic>
      <p:sp>
        <p:nvSpPr>
          <p:cNvPr id="246" name="Google Shape;246;p39"/>
          <p:cNvSpPr/>
          <p:nvPr/>
        </p:nvSpPr>
        <p:spPr>
          <a:xfrm rot="579250">
            <a:off x="3305405" y="2215875"/>
            <a:ext cx="3270111" cy="823150"/>
          </a:xfrm>
          <a:prstGeom prst="right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9"/>
          <p:cNvSpPr/>
          <p:nvPr/>
        </p:nvSpPr>
        <p:spPr>
          <a:xfrm>
            <a:off x="4092600" y="3325675"/>
            <a:ext cx="2367300" cy="712800"/>
          </a:xfrm>
          <a:prstGeom prst="rightArrow">
            <a:avLst>
              <a:gd name="adj1" fmla="val 50000"/>
              <a:gd name="adj2" fmla="val 5000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bogie chassis team will also determine how to power the bogie and its systems</a:t>
            </a:r>
            <a:endParaRPr/>
          </a:p>
        </p:txBody>
      </p:sp>
      <p:pic>
        <p:nvPicPr>
          <p:cNvPr id="253" name="Google Shape;253;p40"/>
          <p:cNvPicPr preferRelativeResize="0"/>
          <p:nvPr/>
        </p:nvPicPr>
        <p:blipFill>
          <a:blip r:embed="rId3">
            <a:alphaModFix/>
          </a:blip>
          <a:stretch>
            <a:fillRect/>
          </a:stretch>
        </p:blipFill>
        <p:spPr>
          <a:xfrm>
            <a:off x="457200" y="1630450"/>
            <a:ext cx="3257950" cy="3069701"/>
          </a:xfrm>
          <a:prstGeom prst="rect">
            <a:avLst/>
          </a:prstGeom>
          <a:noFill/>
          <a:ln>
            <a:noFill/>
          </a:ln>
        </p:spPr>
      </p:pic>
      <p:sp>
        <p:nvSpPr>
          <p:cNvPr id="254" name="Google Shape;254;p40"/>
          <p:cNvSpPr/>
          <p:nvPr/>
        </p:nvSpPr>
        <p:spPr>
          <a:xfrm>
            <a:off x="3789513" y="2604738"/>
            <a:ext cx="1498800" cy="1014000"/>
          </a:xfrm>
          <a:prstGeom prst="chevron">
            <a:avLst>
              <a:gd name="adj" fmla="val 50000"/>
            </a:avLst>
          </a:prstGeom>
          <a:solidFill>
            <a:srgbClr val="A2C4C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5" name="Google Shape;255;p40"/>
          <p:cNvPicPr preferRelativeResize="0"/>
          <p:nvPr/>
        </p:nvPicPr>
        <p:blipFill>
          <a:blip r:embed="rId4">
            <a:alphaModFix/>
          </a:blip>
          <a:stretch>
            <a:fillRect/>
          </a:stretch>
        </p:blipFill>
        <p:spPr>
          <a:xfrm>
            <a:off x="5364513" y="1863688"/>
            <a:ext cx="3550887" cy="249611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Documentation is essential to this task, and the team members will be graded on it.</a:t>
            </a:r>
            <a:endParaRPr/>
          </a:p>
        </p:txBody>
      </p:sp>
      <p:pic>
        <p:nvPicPr>
          <p:cNvPr id="261" name="Google Shape;261;p41"/>
          <p:cNvPicPr preferRelativeResize="0"/>
          <p:nvPr/>
        </p:nvPicPr>
        <p:blipFill>
          <a:blip r:embed="rId3">
            <a:alphaModFix/>
          </a:blip>
          <a:stretch>
            <a:fillRect/>
          </a:stretch>
        </p:blipFill>
        <p:spPr>
          <a:xfrm>
            <a:off x="167100" y="1954150"/>
            <a:ext cx="4984725" cy="2492376"/>
          </a:xfrm>
          <a:prstGeom prst="rect">
            <a:avLst/>
          </a:prstGeom>
          <a:noFill/>
          <a:ln>
            <a:noFill/>
          </a:ln>
        </p:spPr>
      </p:pic>
      <p:pic>
        <p:nvPicPr>
          <p:cNvPr id="262" name="Google Shape;262;p41"/>
          <p:cNvPicPr preferRelativeResize="0"/>
          <p:nvPr/>
        </p:nvPicPr>
        <p:blipFill>
          <a:blip r:embed="rId4">
            <a:alphaModFix/>
          </a:blip>
          <a:stretch>
            <a:fillRect/>
          </a:stretch>
        </p:blipFill>
        <p:spPr>
          <a:xfrm>
            <a:off x="5274850" y="2269150"/>
            <a:ext cx="3687376" cy="18623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body" idx="1"/>
          </p:nvPr>
        </p:nvSpPr>
        <p:spPr>
          <a:xfrm>
            <a:off x="268825" y="309200"/>
            <a:ext cx="7688700" cy="1298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6000" b="1"/>
              <a:t>Mentors</a:t>
            </a:r>
            <a:endParaRPr sz="6000" b="1"/>
          </a:p>
        </p:txBody>
      </p:sp>
      <p:pic>
        <p:nvPicPr>
          <p:cNvPr id="76" name="Google Shape;76;p15"/>
          <p:cNvPicPr preferRelativeResize="0"/>
          <p:nvPr/>
        </p:nvPicPr>
        <p:blipFill>
          <a:blip r:embed="rId3">
            <a:alphaModFix/>
          </a:blip>
          <a:stretch>
            <a:fillRect/>
          </a:stretch>
        </p:blipFill>
        <p:spPr>
          <a:xfrm>
            <a:off x="779475" y="1607600"/>
            <a:ext cx="1427676" cy="1488401"/>
          </a:xfrm>
          <a:prstGeom prst="rect">
            <a:avLst/>
          </a:prstGeom>
          <a:noFill/>
          <a:ln>
            <a:noFill/>
          </a:ln>
        </p:spPr>
      </p:pic>
      <p:sp>
        <p:nvSpPr>
          <p:cNvPr id="77" name="Google Shape;77;p15"/>
          <p:cNvSpPr txBox="1"/>
          <p:nvPr/>
        </p:nvSpPr>
        <p:spPr>
          <a:xfrm>
            <a:off x="2252225" y="1607600"/>
            <a:ext cx="2434800" cy="108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rPr>
              <a:t>Lucas Lim </a:t>
            </a:r>
            <a:endParaRPr>
              <a:solidFill>
                <a:schemeClr val="lt2"/>
              </a:solidFill>
            </a:endParaRPr>
          </a:p>
          <a:p>
            <a:pPr marL="0" lvl="0" indent="0" algn="l" rtl="0">
              <a:spcBef>
                <a:spcPts val="0"/>
              </a:spcBef>
              <a:spcAft>
                <a:spcPts val="0"/>
              </a:spcAft>
              <a:buNone/>
            </a:pPr>
            <a:r>
              <a:rPr lang="en" i="1">
                <a:solidFill>
                  <a:schemeClr val="lt2"/>
                </a:solidFill>
              </a:rPr>
              <a:t>IoT Team</a:t>
            </a:r>
            <a:endParaRPr i="1">
              <a:solidFill>
                <a:schemeClr val="lt2"/>
              </a:solidFill>
            </a:endParaRPr>
          </a:p>
          <a:p>
            <a:pPr marL="0" lvl="0" indent="0" algn="l" rtl="0">
              <a:spcBef>
                <a:spcPts val="0"/>
              </a:spcBef>
              <a:spcAft>
                <a:spcPts val="0"/>
              </a:spcAft>
              <a:buNone/>
            </a:pPr>
            <a:r>
              <a:rPr lang="en" i="1">
                <a:solidFill>
                  <a:schemeClr val="lt2"/>
                </a:solidFill>
              </a:rPr>
              <a:t>lucasdukyulim@gmail.com</a:t>
            </a:r>
            <a:endParaRPr i="1">
              <a:solidFill>
                <a:schemeClr val="lt2"/>
              </a:solidFill>
            </a:endParaRPr>
          </a:p>
        </p:txBody>
      </p:sp>
      <p:pic>
        <p:nvPicPr>
          <p:cNvPr id="78" name="Google Shape;78;p15"/>
          <p:cNvPicPr preferRelativeResize="0"/>
          <p:nvPr/>
        </p:nvPicPr>
        <p:blipFill>
          <a:blip r:embed="rId4">
            <a:alphaModFix amt="94000"/>
          </a:blip>
          <a:stretch>
            <a:fillRect/>
          </a:stretch>
        </p:blipFill>
        <p:spPr>
          <a:xfrm>
            <a:off x="779475" y="3303400"/>
            <a:ext cx="1427675" cy="1488401"/>
          </a:xfrm>
          <a:prstGeom prst="rect">
            <a:avLst/>
          </a:prstGeom>
          <a:noFill/>
          <a:ln>
            <a:noFill/>
          </a:ln>
        </p:spPr>
      </p:pic>
      <p:sp>
        <p:nvSpPr>
          <p:cNvPr id="79" name="Google Shape;79;p15"/>
          <p:cNvSpPr txBox="1"/>
          <p:nvPr/>
        </p:nvSpPr>
        <p:spPr>
          <a:xfrm>
            <a:off x="2252225" y="3303400"/>
            <a:ext cx="2654400" cy="108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rPr>
              <a:t>Keanu Heggem</a:t>
            </a:r>
            <a:endParaRPr>
              <a:solidFill>
                <a:schemeClr val="lt2"/>
              </a:solidFill>
            </a:endParaRPr>
          </a:p>
          <a:p>
            <a:pPr marL="0" lvl="0" indent="0" algn="l" rtl="0">
              <a:spcBef>
                <a:spcPts val="0"/>
              </a:spcBef>
              <a:spcAft>
                <a:spcPts val="0"/>
              </a:spcAft>
              <a:buNone/>
            </a:pPr>
            <a:r>
              <a:rPr lang="en" i="1">
                <a:solidFill>
                  <a:schemeClr val="lt2"/>
                </a:solidFill>
              </a:rPr>
              <a:t>Switch Arm Design Team</a:t>
            </a:r>
            <a:endParaRPr i="1">
              <a:solidFill>
                <a:schemeClr val="lt2"/>
              </a:solidFill>
            </a:endParaRPr>
          </a:p>
          <a:p>
            <a:pPr marL="0" lvl="0" indent="0" algn="l" rtl="0">
              <a:spcBef>
                <a:spcPts val="0"/>
              </a:spcBef>
              <a:spcAft>
                <a:spcPts val="0"/>
              </a:spcAft>
              <a:buNone/>
            </a:pPr>
            <a:r>
              <a:rPr lang="en" i="1">
                <a:solidFill>
                  <a:schemeClr val="lt2"/>
                </a:solidFill>
              </a:rPr>
              <a:t>Chassis Team</a:t>
            </a:r>
            <a:endParaRPr i="1">
              <a:solidFill>
                <a:schemeClr val="lt2"/>
              </a:solidFill>
            </a:endParaRPr>
          </a:p>
        </p:txBody>
      </p:sp>
      <p:pic>
        <p:nvPicPr>
          <p:cNvPr id="80" name="Google Shape;80;p15"/>
          <p:cNvPicPr preferRelativeResize="0"/>
          <p:nvPr/>
        </p:nvPicPr>
        <p:blipFill>
          <a:blip r:embed="rId5">
            <a:alphaModFix/>
          </a:blip>
          <a:stretch>
            <a:fillRect/>
          </a:stretch>
        </p:blipFill>
        <p:spPr>
          <a:xfrm>
            <a:off x="4906650" y="1580100"/>
            <a:ext cx="1515903" cy="1515903"/>
          </a:xfrm>
          <a:prstGeom prst="rect">
            <a:avLst/>
          </a:prstGeom>
          <a:noFill/>
          <a:ln>
            <a:noFill/>
          </a:ln>
        </p:spPr>
      </p:pic>
      <p:sp>
        <p:nvSpPr>
          <p:cNvPr id="81" name="Google Shape;81;p15"/>
          <p:cNvSpPr txBox="1"/>
          <p:nvPr/>
        </p:nvSpPr>
        <p:spPr>
          <a:xfrm>
            <a:off x="6588575" y="1607600"/>
            <a:ext cx="2057400" cy="108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rPr>
              <a:t>Logan Fansler </a:t>
            </a:r>
            <a:endParaRPr>
              <a:solidFill>
                <a:schemeClr val="lt2"/>
              </a:solidFill>
            </a:endParaRPr>
          </a:p>
          <a:p>
            <a:pPr marL="0" lvl="0" indent="0" algn="l" rtl="0">
              <a:spcBef>
                <a:spcPts val="0"/>
              </a:spcBef>
              <a:spcAft>
                <a:spcPts val="0"/>
              </a:spcAft>
              <a:buNone/>
            </a:pPr>
            <a:r>
              <a:rPr lang="en" i="1">
                <a:solidFill>
                  <a:schemeClr val="lt2"/>
                </a:solidFill>
              </a:rPr>
              <a:t>IoT Team</a:t>
            </a:r>
            <a:endParaRPr i="1">
              <a:solidFill>
                <a:schemeClr val="lt2"/>
              </a:solidFill>
            </a:endParaRPr>
          </a:p>
        </p:txBody>
      </p:sp>
      <p:sp>
        <p:nvSpPr>
          <p:cNvPr id="82" name="Google Shape;82;p15"/>
          <p:cNvSpPr txBox="1"/>
          <p:nvPr/>
        </p:nvSpPr>
        <p:spPr>
          <a:xfrm>
            <a:off x="6588575" y="3303400"/>
            <a:ext cx="2434800" cy="108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rPr>
              <a:t>Jonathan Legasca</a:t>
            </a:r>
            <a:endParaRPr>
              <a:solidFill>
                <a:schemeClr val="lt2"/>
              </a:solidFill>
            </a:endParaRPr>
          </a:p>
          <a:p>
            <a:pPr marL="0" lvl="0" indent="0" algn="l" rtl="0">
              <a:spcBef>
                <a:spcPts val="0"/>
              </a:spcBef>
              <a:spcAft>
                <a:spcPts val="0"/>
              </a:spcAft>
              <a:buNone/>
            </a:pPr>
            <a:r>
              <a:rPr lang="en" i="1">
                <a:solidFill>
                  <a:schemeClr val="lt2"/>
                </a:solidFill>
              </a:rPr>
              <a:t>Track Design Team</a:t>
            </a:r>
            <a:endParaRPr i="1">
              <a:solidFill>
                <a:schemeClr val="lt2"/>
              </a:solidFill>
            </a:endParaRPr>
          </a:p>
        </p:txBody>
      </p:sp>
      <p:pic>
        <p:nvPicPr>
          <p:cNvPr id="83" name="Google Shape;83;p15"/>
          <p:cNvPicPr preferRelativeResize="0"/>
          <p:nvPr/>
        </p:nvPicPr>
        <p:blipFill>
          <a:blip r:embed="rId6">
            <a:alphaModFix/>
          </a:blip>
          <a:stretch>
            <a:fillRect/>
          </a:stretch>
        </p:blipFill>
        <p:spPr>
          <a:xfrm>
            <a:off x="4950751" y="3224661"/>
            <a:ext cx="1302987" cy="16458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Come and Join our Team!</a:t>
            </a:r>
            <a:endParaRPr/>
          </a:p>
        </p:txBody>
      </p:sp>
      <p:pic>
        <p:nvPicPr>
          <p:cNvPr id="268" name="Google Shape;268;p42"/>
          <p:cNvPicPr preferRelativeResize="0"/>
          <p:nvPr/>
        </p:nvPicPr>
        <p:blipFill>
          <a:blip r:embed="rId3">
            <a:alphaModFix/>
          </a:blip>
          <a:stretch>
            <a:fillRect/>
          </a:stretch>
        </p:blipFill>
        <p:spPr>
          <a:xfrm>
            <a:off x="1187386" y="1017725"/>
            <a:ext cx="6769240" cy="34164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3"/>
          <p:cNvSpPr txBox="1">
            <a:spLocks noGrp="1"/>
          </p:cNvSpPr>
          <p:nvPr>
            <p:ph type="body" idx="1"/>
          </p:nvPr>
        </p:nvSpPr>
        <p:spPr>
          <a:xfrm>
            <a:off x="727650" y="2015100"/>
            <a:ext cx="7688700" cy="11133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6000" b="1"/>
              <a:t>Switch Arm Design </a:t>
            </a:r>
            <a:endParaRPr sz="6000"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4"/>
          <p:cNvSpPr txBox="1">
            <a:spLocks noGrp="1"/>
          </p:cNvSpPr>
          <p:nvPr>
            <p:ph type="title"/>
          </p:nvPr>
        </p:nvSpPr>
        <p:spPr>
          <a:xfrm>
            <a:off x="311700" y="274800"/>
            <a:ext cx="8520600" cy="164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primary objective of the switch arm team is to design and manufacture a </a:t>
            </a:r>
            <a:r>
              <a:rPr lang="en" i="1"/>
              <a:t>mechanism</a:t>
            </a:r>
            <a:r>
              <a:rPr lang="en"/>
              <a:t> that will switch at an intersection of the track safely and reliably </a:t>
            </a:r>
            <a:endParaRPr/>
          </a:p>
        </p:txBody>
      </p:sp>
      <p:pic>
        <p:nvPicPr>
          <p:cNvPr id="279" name="Google Shape;279;p44"/>
          <p:cNvPicPr preferRelativeResize="0"/>
          <p:nvPr/>
        </p:nvPicPr>
        <p:blipFill>
          <a:blip r:embed="rId3">
            <a:alphaModFix/>
          </a:blip>
          <a:stretch>
            <a:fillRect/>
          </a:stretch>
        </p:blipFill>
        <p:spPr>
          <a:xfrm>
            <a:off x="466900" y="2780475"/>
            <a:ext cx="4105100" cy="1274802"/>
          </a:xfrm>
          <a:prstGeom prst="rect">
            <a:avLst/>
          </a:prstGeom>
          <a:noFill/>
          <a:ln w="19050" cap="flat" cmpd="sng">
            <a:solidFill>
              <a:srgbClr val="000000"/>
            </a:solidFill>
            <a:prstDash val="solid"/>
            <a:round/>
            <a:headEnd type="none" w="sm" len="sm"/>
            <a:tailEnd type="none" w="sm" len="sm"/>
          </a:ln>
        </p:spPr>
      </p:pic>
      <p:pic>
        <p:nvPicPr>
          <p:cNvPr id="280" name="Google Shape;280;p44"/>
          <p:cNvPicPr preferRelativeResize="0"/>
          <p:nvPr/>
        </p:nvPicPr>
        <p:blipFill rotWithShape="1">
          <a:blip r:embed="rId4">
            <a:alphaModFix/>
          </a:blip>
          <a:srcRect l="3086" r="3086"/>
          <a:stretch/>
        </p:blipFill>
        <p:spPr>
          <a:xfrm>
            <a:off x="4848813" y="1869100"/>
            <a:ext cx="3601699" cy="30109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5"/>
          <p:cNvSpPr txBox="1">
            <a:spLocks noGrp="1"/>
          </p:cNvSpPr>
          <p:nvPr>
            <p:ph type="title"/>
          </p:nvPr>
        </p:nvSpPr>
        <p:spPr>
          <a:xfrm>
            <a:off x="311700" y="162825"/>
            <a:ext cx="8520600" cy="122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incorporation of mechatronics and mechanical design concentrations is needed to complete this project </a:t>
            </a:r>
            <a:endParaRPr/>
          </a:p>
        </p:txBody>
      </p:sp>
      <p:pic>
        <p:nvPicPr>
          <p:cNvPr id="286" name="Google Shape;286;p45"/>
          <p:cNvPicPr preferRelativeResize="0"/>
          <p:nvPr/>
        </p:nvPicPr>
        <p:blipFill rotWithShape="1">
          <a:blip r:embed="rId3">
            <a:alphaModFix/>
          </a:blip>
          <a:srcRect l="8206" t="11985" b="5750"/>
          <a:stretch/>
        </p:blipFill>
        <p:spPr>
          <a:xfrm>
            <a:off x="6497150" y="3197150"/>
            <a:ext cx="2057402" cy="1843651"/>
          </a:xfrm>
          <a:prstGeom prst="rect">
            <a:avLst/>
          </a:prstGeom>
          <a:noFill/>
          <a:ln>
            <a:noFill/>
          </a:ln>
        </p:spPr>
      </p:pic>
      <p:pic>
        <p:nvPicPr>
          <p:cNvPr id="287" name="Google Shape;287;p45"/>
          <p:cNvPicPr preferRelativeResize="0"/>
          <p:nvPr/>
        </p:nvPicPr>
        <p:blipFill rotWithShape="1">
          <a:blip r:embed="rId4">
            <a:alphaModFix/>
          </a:blip>
          <a:srcRect l="9736" t="18566" r="12870" b="20698"/>
          <a:stretch/>
        </p:blipFill>
        <p:spPr>
          <a:xfrm>
            <a:off x="6497150" y="1457175"/>
            <a:ext cx="2057400" cy="1614448"/>
          </a:xfrm>
          <a:prstGeom prst="rect">
            <a:avLst/>
          </a:prstGeom>
          <a:noFill/>
          <a:ln>
            <a:noFill/>
          </a:ln>
        </p:spPr>
      </p:pic>
      <p:pic>
        <p:nvPicPr>
          <p:cNvPr id="288" name="Google Shape;288;p45"/>
          <p:cNvPicPr preferRelativeResize="0"/>
          <p:nvPr/>
        </p:nvPicPr>
        <p:blipFill rotWithShape="1">
          <a:blip r:embed="rId5">
            <a:alphaModFix/>
          </a:blip>
          <a:srcRect l="23559" t="17742" r="21890" b="16176"/>
          <a:stretch/>
        </p:blipFill>
        <p:spPr>
          <a:xfrm>
            <a:off x="4521587" y="2301975"/>
            <a:ext cx="1783899" cy="1620775"/>
          </a:xfrm>
          <a:prstGeom prst="rect">
            <a:avLst/>
          </a:prstGeom>
          <a:noFill/>
          <a:ln>
            <a:noFill/>
          </a:ln>
        </p:spPr>
      </p:pic>
      <p:pic>
        <p:nvPicPr>
          <p:cNvPr id="289" name="Google Shape;289;p45"/>
          <p:cNvPicPr preferRelativeResize="0"/>
          <p:nvPr/>
        </p:nvPicPr>
        <p:blipFill>
          <a:blip r:embed="rId6">
            <a:alphaModFix/>
          </a:blip>
          <a:stretch>
            <a:fillRect/>
          </a:stretch>
        </p:blipFill>
        <p:spPr>
          <a:xfrm>
            <a:off x="217200" y="1818375"/>
            <a:ext cx="4112726" cy="287643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6"/>
          <p:cNvSpPr txBox="1">
            <a:spLocks noGrp="1"/>
          </p:cNvSpPr>
          <p:nvPr>
            <p:ph type="title"/>
          </p:nvPr>
        </p:nvSpPr>
        <p:spPr>
          <a:xfrm>
            <a:off x="311700" y="192425"/>
            <a:ext cx="8520600" cy="127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design of the switching mechanism has to fulfill the listed constraints depending on the intended chassis assembly</a:t>
            </a:r>
            <a:endParaRPr/>
          </a:p>
        </p:txBody>
      </p:sp>
      <p:pic>
        <p:nvPicPr>
          <p:cNvPr id="295" name="Google Shape;295;p46"/>
          <p:cNvPicPr preferRelativeResize="0"/>
          <p:nvPr/>
        </p:nvPicPr>
        <p:blipFill>
          <a:blip r:embed="rId3">
            <a:alphaModFix/>
          </a:blip>
          <a:stretch>
            <a:fillRect/>
          </a:stretch>
        </p:blipFill>
        <p:spPr>
          <a:xfrm>
            <a:off x="592200" y="2101775"/>
            <a:ext cx="3437209" cy="2577900"/>
          </a:xfrm>
          <a:prstGeom prst="rect">
            <a:avLst/>
          </a:prstGeom>
          <a:noFill/>
          <a:ln w="9525" cap="flat" cmpd="sng">
            <a:solidFill>
              <a:srgbClr val="000000"/>
            </a:solidFill>
            <a:prstDash val="solid"/>
            <a:round/>
            <a:headEnd type="none" w="sm" len="sm"/>
            <a:tailEnd type="none" w="sm" len="sm"/>
          </a:ln>
        </p:spPr>
      </p:pic>
      <p:sp>
        <p:nvSpPr>
          <p:cNvPr id="296" name="Google Shape;296;p46"/>
          <p:cNvSpPr/>
          <p:nvPr/>
        </p:nvSpPr>
        <p:spPr>
          <a:xfrm>
            <a:off x="2015250" y="2814750"/>
            <a:ext cx="1235400" cy="11070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7" name="Google Shape;297;p46"/>
          <p:cNvCxnSpPr>
            <a:stCxn id="296" idx="6"/>
          </p:cNvCxnSpPr>
          <p:nvPr/>
        </p:nvCxnSpPr>
        <p:spPr>
          <a:xfrm rot="10800000" flipH="1">
            <a:off x="3250650" y="3108150"/>
            <a:ext cx="1308300" cy="260100"/>
          </a:xfrm>
          <a:prstGeom prst="straightConnector1">
            <a:avLst/>
          </a:prstGeom>
          <a:noFill/>
          <a:ln w="19050" cap="flat" cmpd="sng">
            <a:solidFill>
              <a:srgbClr val="FF0000"/>
            </a:solidFill>
            <a:prstDash val="solid"/>
            <a:round/>
            <a:headEnd type="none" w="med" len="med"/>
            <a:tailEnd type="none" w="med" len="med"/>
          </a:ln>
        </p:spPr>
      </p:cxnSp>
      <p:sp>
        <p:nvSpPr>
          <p:cNvPr id="298" name="Google Shape;298;p46"/>
          <p:cNvSpPr/>
          <p:nvPr/>
        </p:nvSpPr>
        <p:spPr>
          <a:xfrm>
            <a:off x="4572000" y="1857575"/>
            <a:ext cx="4260300" cy="2853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9" name="Google Shape;299;p46"/>
          <p:cNvPicPr preferRelativeResize="0"/>
          <p:nvPr/>
        </p:nvPicPr>
        <p:blipFill>
          <a:blip r:embed="rId4">
            <a:alphaModFix/>
          </a:blip>
          <a:stretch>
            <a:fillRect/>
          </a:stretch>
        </p:blipFill>
        <p:spPr>
          <a:xfrm>
            <a:off x="4649725" y="1960273"/>
            <a:ext cx="1766699" cy="1739476"/>
          </a:xfrm>
          <a:prstGeom prst="rect">
            <a:avLst/>
          </a:prstGeom>
          <a:noFill/>
          <a:ln w="19050" cap="flat" cmpd="sng">
            <a:solidFill>
              <a:srgbClr val="000000"/>
            </a:solidFill>
            <a:prstDash val="solid"/>
            <a:round/>
            <a:headEnd type="none" w="sm" len="sm"/>
            <a:tailEnd type="none" w="sm" len="sm"/>
          </a:ln>
        </p:spPr>
      </p:pic>
      <p:pic>
        <p:nvPicPr>
          <p:cNvPr id="300" name="Google Shape;300;p46"/>
          <p:cNvPicPr preferRelativeResize="0"/>
          <p:nvPr/>
        </p:nvPicPr>
        <p:blipFill>
          <a:blip r:embed="rId5">
            <a:alphaModFix/>
          </a:blip>
          <a:stretch>
            <a:fillRect/>
          </a:stretch>
        </p:blipFill>
        <p:spPr>
          <a:xfrm>
            <a:off x="6507200" y="2919850"/>
            <a:ext cx="2234376" cy="1653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7"/>
          <p:cNvSpPr txBox="1">
            <a:spLocks noGrp="1"/>
          </p:cNvSpPr>
          <p:nvPr>
            <p:ph type="title"/>
          </p:nvPr>
        </p:nvSpPr>
        <p:spPr>
          <a:xfrm>
            <a:off x="311700" y="175175"/>
            <a:ext cx="8520600" cy="128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collaboration between all teams is integral in manufacturing the ideal switching mechanism for each respective group</a:t>
            </a:r>
            <a:endParaRPr/>
          </a:p>
        </p:txBody>
      </p:sp>
      <p:pic>
        <p:nvPicPr>
          <p:cNvPr id="306" name="Google Shape;306;p47"/>
          <p:cNvPicPr preferRelativeResize="0"/>
          <p:nvPr/>
        </p:nvPicPr>
        <p:blipFill rotWithShape="1">
          <a:blip r:embed="rId3">
            <a:alphaModFix/>
          </a:blip>
          <a:srcRect l="4560" t="11227" r="3855" b="3258"/>
          <a:stretch/>
        </p:blipFill>
        <p:spPr>
          <a:xfrm>
            <a:off x="2878300" y="2004750"/>
            <a:ext cx="5791175" cy="2985775"/>
          </a:xfrm>
          <a:prstGeom prst="rect">
            <a:avLst/>
          </a:prstGeom>
          <a:noFill/>
          <a:ln>
            <a:noFill/>
          </a:ln>
        </p:spPr>
      </p:pic>
      <p:pic>
        <p:nvPicPr>
          <p:cNvPr id="307" name="Google Shape;307;p47"/>
          <p:cNvPicPr preferRelativeResize="0"/>
          <p:nvPr/>
        </p:nvPicPr>
        <p:blipFill rotWithShape="1">
          <a:blip r:embed="rId4">
            <a:alphaModFix/>
          </a:blip>
          <a:srcRect l="19681" r="22347" b="6611"/>
          <a:stretch/>
        </p:blipFill>
        <p:spPr>
          <a:xfrm>
            <a:off x="948150" y="2258999"/>
            <a:ext cx="1537724" cy="24772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Showcase of Potential Switch Arm Designs</a:t>
            </a:r>
            <a:endParaRPr/>
          </a:p>
        </p:txBody>
      </p:sp>
      <p:pic>
        <p:nvPicPr>
          <p:cNvPr id="313" name="Google Shape;313;p48"/>
          <p:cNvPicPr preferRelativeResize="0"/>
          <p:nvPr/>
        </p:nvPicPr>
        <p:blipFill rotWithShape="1">
          <a:blip r:embed="rId3">
            <a:alphaModFix/>
          </a:blip>
          <a:srcRect l="28843" t="36849" r="19731" b="21699"/>
          <a:stretch/>
        </p:blipFill>
        <p:spPr>
          <a:xfrm>
            <a:off x="466875" y="1456350"/>
            <a:ext cx="3949700" cy="3183642"/>
          </a:xfrm>
          <a:prstGeom prst="rect">
            <a:avLst/>
          </a:prstGeom>
          <a:noFill/>
          <a:ln>
            <a:noFill/>
          </a:ln>
        </p:spPr>
      </p:pic>
      <p:pic>
        <p:nvPicPr>
          <p:cNvPr id="314" name="Google Shape;314;p48"/>
          <p:cNvPicPr preferRelativeResize="0"/>
          <p:nvPr/>
        </p:nvPicPr>
        <p:blipFill rotWithShape="1">
          <a:blip r:embed="rId4">
            <a:alphaModFix/>
          </a:blip>
          <a:srcRect l="21518" r="18190"/>
          <a:stretch/>
        </p:blipFill>
        <p:spPr>
          <a:xfrm>
            <a:off x="4820017" y="1456350"/>
            <a:ext cx="3809032" cy="31836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POV of the Pod at top speed</a:t>
            </a:r>
            <a:endParaRPr/>
          </a:p>
        </p:txBody>
      </p:sp>
      <p:pic>
        <p:nvPicPr>
          <p:cNvPr id="320" name="Google Shape;320;p49" title="Bogie Trial Run #2 at 3 Amps w/ Reverse.MP4">
            <a:hlinkClick r:id="rId3"/>
          </p:cNvPr>
          <p:cNvPicPr preferRelativeResize="0"/>
          <p:nvPr/>
        </p:nvPicPr>
        <p:blipFill>
          <a:blip r:embed="rId4">
            <a:alphaModFix/>
          </a:blip>
          <a:stretch>
            <a:fillRect/>
          </a:stretch>
        </p:blipFill>
        <p:spPr>
          <a:xfrm>
            <a:off x="1175575" y="1170125"/>
            <a:ext cx="6792845" cy="38209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 join this team, you will gain experience in: </a:t>
            </a:r>
            <a:endParaRPr/>
          </a:p>
        </p:txBody>
      </p:sp>
      <p:pic>
        <p:nvPicPr>
          <p:cNvPr id="326" name="Google Shape;326;p50"/>
          <p:cNvPicPr preferRelativeResize="0"/>
          <p:nvPr/>
        </p:nvPicPr>
        <p:blipFill>
          <a:blip r:embed="rId3">
            <a:alphaModFix/>
          </a:blip>
          <a:stretch>
            <a:fillRect/>
          </a:stretch>
        </p:blipFill>
        <p:spPr>
          <a:xfrm>
            <a:off x="130225" y="2058200"/>
            <a:ext cx="5277750" cy="2782675"/>
          </a:xfrm>
          <a:prstGeom prst="rect">
            <a:avLst/>
          </a:prstGeom>
          <a:noFill/>
          <a:ln>
            <a:noFill/>
          </a:ln>
        </p:spPr>
      </p:pic>
      <p:pic>
        <p:nvPicPr>
          <p:cNvPr id="327" name="Google Shape;327;p50"/>
          <p:cNvPicPr preferRelativeResize="0"/>
          <p:nvPr/>
        </p:nvPicPr>
        <p:blipFill>
          <a:blip r:embed="rId4">
            <a:alphaModFix/>
          </a:blip>
          <a:stretch>
            <a:fillRect/>
          </a:stretch>
        </p:blipFill>
        <p:spPr>
          <a:xfrm>
            <a:off x="2938725" y="1452175"/>
            <a:ext cx="5697649" cy="3203701"/>
          </a:xfrm>
          <a:prstGeom prst="rect">
            <a:avLst/>
          </a:prstGeom>
          <a:noFill/>
          <a:ln>
            <a:noFill/>
          </a:ln>
        </p:spPr>
      </p:pic>
      <p:pic>
        <p:nvPicPr>
          <p:cNvPr id="328" name="Google Shape;328;p50"/>
          <p:cNvPicPr preferRelativeResize="0"/>
          <p:nvPr/>
        </p:nvPicPr>
        <p:blipFill>
          <a:blip r:embed="rId5">
            <a:alphaModFix/>
          </a:blip>
          <a:stretch>
            <a:fillRect/>
          </a:stretch>
        </p:blipFill>
        <p:spPr>
          <a:xfrm>
            <a:off x="545150" y="1249438"/>
            <a:ext cx="5409926" cy="29136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1000"/>
                                        <p:tgtEl>
                                          <p:spTgt spid="3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7"/>
                                        </p:tgtEl>
                                        <p:attrNameLst>
                                          <p:attrName>style.visibility</p:attrName>
                                        </p:attrNameLst>
                                      </p:cBhvr>
                                      <p:to>
                                        <p:strVal val="visible"/>
                                      </p:to>
                                    </p:set>
                                    <p:animEffect transition="in" filter="fade">
                                      <p:cBhvr>
                                        <p:cTn id="12" dur="1000"/>
                                        <p:tgtEl>
                                          <p:spTgt spid="3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8"/>
                                        </p:tgtEl>
                                        <p:attrNameLst>
                                          <p:attrName>style.visibility</p:attrName>
                                        </p:attrNameLst>
                                      </p:cBhvr>
                                      <p:to>
                                        <p:strVal val="visible"/>
                                      </p:to>
                                    </p:set>
                                    <p:animEffect transition="in" filter="fade">
                                      <p:cBhvr>
                                        <p:cTn id="17"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Come and Join our Team!</a:t>
            </a:r>
            <a:endParaRPr/>
          </a:p>
        </p:txBody>
      </p:sp>
      <p:pic>
        <p:nvPicPr>
          <p:cNvPr id="334" name="Google Shape;334;p51"/>
          <p:cNvPicPr preferRelativeResize="0"/>
          <p:nvPr/>
        </p:nvPicPr>
        <p:blipFill>
          <a:blip r:embed="rId3">
            <a:alphaModFix/>
          </a:blip>
          <a:stretch>
            <a:fillRect/>
          </a:stretch>
        </p:blipFill>
        <p:spPr>
          <a:xfrm>
            <a:off x="1187386" y="1017725"/>
            <a:ext cx="6769240" cy="34164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6"/>
          <p:cNvPicPr preferRelativeResize="0"/>
          <p:nvPr/>
        </p:nvPicPr>
        <p:blipFill>
          <a:blip r:embed="rId3">
            <a:alphaModFix/>
          </a:blip>
          <a:stretch>
            <a:fillRect/>
          </a:stretch>
        </p:blipFill>
        <p:spPr>
          <a:xfrm>
            <a:off x="501288" y="489375"/>
            <a:ext cx="8141425" cy="416475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body" idx="1"/>
          </p:nvPr>
        </p:nvSpPr>
        <p:spPr>
          <a:xfrm>
            <a:off x="727650" y="1922550"/>
            <a:ext cx="7688700" cy="1298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6000" b="1"/>
              <a:t>IoT</a:t>
            </a:r>
            <a:endParaRPr sz="6000" b="1"/>
          </a:p>
        </p:txBody>
      </p:sp>
      <p:sp>
        <p:nvSpPr>
          <p:cNvPr id="94" name="Google Shape;94;p17"/>
          <p:cNvSpPr txBox="1">
            <a:spLocks noGrp="1"/>
          </p:cNvSpPr>
          <p:nvPr>
            <p:ph type="body" idx="1"/>
          </p:nvPr>
        </p:nvSpPr>
        <p:spPr>
          <a:xfrm>
            <a:off x="1792800" y="3220950"/>
            <a:ext cx="5558400" cy="778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By: Carlos Ortega, Logan Fansler, and Lucas Lim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311700" y="445025"/>
            <a:ext cx="8520600" cy="104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IoT team is responsible for integrating the control system of the bogie and the track</a:t>
            </a:r>
            <a:endParaRPr/>
          </a:p>
        </p:txBody>
      </p:sp>
      <p:pic>
        <p:nvPicPr>
          <p:cNvPr id="100" name="Google Shape;100;p18"/>
          <p:cNvPicPr preferRelativeResize="0"/>
          <p:nvPr/>
        </p:nvPicPr>
        <p:blipFill>
          <a:blip r:embed="rId3">
            <a:alphaModFix/>
          </a:blip>
          <a:stretch>
            <a:fillRect/>
          </a:stretch>
        </p:blipFill>
        <p:spPr>
          <a:xfrm>
            <a:off x="1767713" y="1486925"/>
            <a:ext cx="5608580" cy="3351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IoT team has objectives broken down into three categories: Software, Dashboard, and Sensor Integration/Fusion</a:t>
            </a:r>
            <a:endParaRPr/>
          </a:p>
        </p:txBody>
      </p:sp>
      <p:pic>
        <p:nvPicPr>
          <p:cNvPr id="106" name="Google Shape;106;p19"/>
          <p:cNvPicPr preferRelativeResize="0"/>
          <p:nvPr/>
        </p:nvPicPr>
        <p:blipFill rotWithShape="1">
          <a:blip r:embed="rId3">
            <a:alphaModFix/>
          </a:blip>
          <a:srcRect b="14236"/>
          <a:stretch/>
        </p:blipFill>
        <p:spPr>
          <a:xfrm>
            <a:off x="1879200" y="1908950"/>
            <a:ext cx="5073600" cy="2954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311700" y="445025"/>
            <a:ext cx="8520600" cy="115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West Virginia University designed a control system for their private rapid transportation</a:t>
            </a:r>
            <a:endParaRPr/>
          </a:p>
        </p:txBody>
      </p:sp>
      <p:pic>
        <p:nvPicPr>
          <p:cNvPr id="112" name="Google Shape;112;p20"/>
          <p:cNvPicPr preferRelativeResize="0"/>
          <p:nvPr/>
        </p:nvPicPr>
        <p:blipFill rotWithShape="1">
          <a:blip r:embed="rId3">
            <a:alphaModFix/>
          </a:blip>
          <a:srcRect t="5244" b="4640"/>
          <a:stretch/>
        </p:blipFill>
        <p:spPr>
          <a:xfrm>
            <a:off x="411998" y="1601225"/>
            <a:ext cx="4306474" cy="2425675"/>
          </a:xfrm>
          <a:prstGeom prst="rect">
            <a:avLst/>
          </a:prstGeom>
          <a:noFill/>
          <a:ln>
            <a:noFill/>
          </a:ln>
        </p:spPr>
      </p:pic>
      <p:pic>
        <p:nvPicPr>
          <p:cNvPr id="113" name="Google Shape;113;p20"/>
          <p:cNvPicPr preferRelativeResize="0"/>
          <p:nvPr/>
        </p:nvPicPr>
        <p:blipFill rotWithShape="1">
          <a:blip r:embed="rId4">
            <a:alphaModFix/>
          </a:blip>
          <a:srcRect t="18970" b="20519"/>
          <a:stretch/>
        </p:blipFill>
        <p:spPr>
          <a:xfrm>
            <a:off x="5030000" y="2035513"/>
            <a:ext cx="3860975" cy="15571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311700" y="445025"/>
            <a:ext cx="8520600" cy="12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IoT team manages mechatronic systems, system programming and communication protocols</a:t>
            </a:r>
            <a:endParaRPr/>
          </a:p>
        </p:txBody>
      </p:sp>
      <p:pic>
        <p:nvPicPr>
          <p:cNvPr id="119" name="Google Shape;119;p21"/>
          <p:cNvPicPr preferRelativeResize="0"/>
          <p:nvPr/>
        </p:nvPicPr>
        <p:blipFill>
          <a:blip r:embed="rId3">
            <a:alphaModFix/>
          </a:blip>
          <a:stretch>
            <a:fillRect/>
          </a:stretch>
        </p:blipFill>
        <p:spPr>
          <a:xfrm>
            <a:off x="948175" y="1401450"/>
            <a:ext cx="7247649" cy="3689850"/>
          </a:xfrm>
          <a:prstGeom prst="rect">
            <a:avLst/>
          </a:prstGeom>
          <a:noFill/>
          <a:ln>
            <a:noFill/>
          </a:ln>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1669</Words>
  <Application>Microsoft Macintosh PowerPoint</Application>
  <PresentationFormat>On-screen Show (16:9)</PresentationFormat>
  <Paragraphs>112</Paragraphs>
  <Slides>39</Slides>
  <Notes>39</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39</vt:i4>
      </vt:variant>
    </vt:vector>
  </HeadingPairs>
  <TitlesOfParts>
    <vt:vector size="41" baseType="lpstr">
      <vt:lpstr>Arial</vt:lpstr>
      <vt:lpstr>Simple Dark</vt:lpstr>
      <vt:lpstr>S.P.A.R.T.A.N Superway</vt:lpstr>
      <vt:lpstr>PowerPoint Presentation</vt:lpstr>
      <vt:lpstr>PowerPoint Presentation</vt:lpstr>
      <vt:lpstr>PowerPoint Presentation</vt:lpstr>
      <vt:lpstr>PowerPoint Presentation</vt:lpstr>
      <vt:lpstr>The IoT team is responsible for integrating the control system of the bogie and the track</vt:lpstr>
      <vt:lpstr>The IoT team has objectives broken down into three categories: Software, Dashboard, and Sensor Integration/Fusion</vt:lpstr>
      <vt:lpstr>West Virginia University designed a control system for their private rapid transportation</vt:lpstr>
      <vt:lpstr>The IoT team manages mechatronic systems, system programming and communication protocols</vt:lpstr>
      <vt:lpstr>Spartan Superway already has functioning small-scale bogies but no dashboard</vt:lpstr>
      <vt:lpstr>IoT team is expected to deliver a complete dashboard with a working bogie/track logic</vt:lpstr>
      <vt:lpstr>Come and Join our Team!</vt:lpstr>
      <vt:lpstr>PowerPoint Presentation</vt:lpstr>
      <vt:lpstr>The track team is focused on building the track elements and implementing innovative mechatronic features onto it.</vt:lpstr>
      <vt:lpstr>Mechanical Design will include creating an overall layout of the track that you will test using FEA  </vt:lpstr>
      <vt:lpstr>An important design for the track is called the “Y” junction, which is where the bogie will be able to transfer from one route to another.  </vt:lpstr>
      <vt:lpstr>Sensors on the track will serve two purposes; monitoring the position and motion of the bogie, and monitoring the conditions and health of the track. </vt:lpstr>
      <vt:lpstr>The components of the track will be designed to be interchangeable, allowing for alternate configurations to be created using the same pieces. </vt:lpstr>
      <vt:lpstr>The end goal for the track team is to have a track that will withstand the forces of the bogie, while implementing sensors that monitor multiple aspects of the track and bogie. </vt:lpstr>
      <vt:lpstr>PowerPoint Presentation</vt:lpstr>
      <vt:lpstr>The bogie chassis team is primarily centered around mechanical design </vt:lpstr>
      <vt:lpstr>The chassis is the raw frame that holds the motors, sensors, power systems, wheels, and other mechanisms. It has no moving parts, and only serves to physically support the rest of the vehicle </vt:lpstr>
      <vt:lpstr>The chassis must withstand nearly all of the forces exerted upon the vehicle, and therefore must be stiff and have a high yield strength</vt:lpstr>
      <vt:lpstr>The advising team has made a lot of progress on the bogie and track that they are using. </vt:lpstr>
      <vt:lpstr>The bogie chassis team is tasked with creating a model frame that can support a switch mechanism, a suspension system, sensors, and a 100 lb vertical load</vt:lpstr>
      <vt:lpstr>The bogie team is also required to create and run FEA simulation on a CAD model of a suspension system to be mounted on the bogie</vt:lpstr>
      <vt:lpstr>The chassis team must place sensors on the bogie and develop the appropriate code</vt:lpstr>
      <vt:lpstr>The bogie chassis team will also determine how to power the bogie and its systems</vt:lpstr>
      <vt:lpstr>Documentation is essential to this task, and the team members will be graded on it.</vt:lpstr>
      <vt:lpstr>Come and Join our Team!</vt:lpstr>
      <vt:lpstr>PowerPoint Presentation</vt:lpstr>
      <vt:lpstr>The primary objective of the switch arm team is to design and manufacture a mechanism that will switch at an intersection of the track safely and reliably </vt:lpstr>
      <vt:lpstr>The incorporation of mechatronics and mechanical design concentrations is needed to complete this project </vt:lpstr>
      <vt:lpstr>The design of the switching mechanism has to fulfill the listed constraints depending on the intended chassis assembly</vt:lpstr>
      <vt:lpstr>The collaboration between all teams is integral in manufacturing the ideal switching mechanism for each respective group</vt:lpstr>
      <vt:lpstr>Showcase of Potential Switch Arm Designs</vt:lpstr>
      <vt:lpstr>POV of the Pod at top speed</vt:lpstr>
      <vt:lpstr>If you join this team, you will gain experience in: </vt:lpstr>
      <vt:lpstr>Come and Join our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S.P.A.R.T.A.N Superway</dc:title>
  <cp:lastModifiedBy>South Korea</cp:lastModifiedBy>
  <cp:revision>1</cp:revision>
  <dcterms:modified xsi:type="dcterms:W3CDTF">2020-08-28T00:17:54Z</dcterms:modified>
</cp:coreProperties>
</file>